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279" r:id="rId6"/>
    <p:sldId id="281" r:id="rId7"/>
    <p:sldId id="282" r:id="rId8"/>
    <p:sldId id="336" r:id="rId9"/>
    <p:sldId id="337" r:id="rId10"/>
    <p:sldId id="338" r:id="rId11"/>
    <p:sldId id="339" r:id="rId12"/>
    <p:sldId id="342" r:id="rId13"/>
    <p:sldId id="283" r:id="rId14"/>
    <p:sldId id="307" r:id="rId15"/>
    <p:sldId id="308" r:id="rId16"/>
    <p:sldId id="309" r:id="rId17"/>
    <p:sldId id="312" r:id="rId18"/>
    <p:sldId id="311" r:id="rId19"/>
    <p:sldId id="288" r:id="rId20"/>
    <p:sldId id="340" r:id="rId21"/>
    <p:sldId id="341" r:id="rId22"/>
    <p:sldId id="331" r:id="rId23"/>
    <p:sldId id="313" r:id="rId24"/>
    <p:sldId id="332" r:id="rId25"/>
    <p:sldId id="333" r:id="rId26"/>
    <p:sldId id="334" r:id="rId27"/>
    <p:sldId id="335" r:id="rId28"/>
    <p:sldId id="314" r:id="rId29"/>
    <p:sldId id="326" r:id="rId30"/>
    <p:sldId id="316" r:id="rId31"/>
    <p:sldId id="343" r:id="rId32"/>
    <p:sldId id="317" r:id="rId33"/>
    <p:sldId id="318" r:id="rId34"/>
    <p:sldId id="321" r:id="rId35"/>
    <p:sldId id="322" r:id="rId36"/>
    <p:sldId id="323" r:id="rId37"/>
    <p:sldId id="324" r:id="rId38"/>
    <p:sldId id="325" r:id="rId39"/>
    <p:sldId id="330" r:id="rId40"/>
    <p:sldId id="30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9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3">
          <p15:clr>
            <a:srgbClr val="A4A3A4"/>
          </p15:clr>
        </p15:guide>
        <p15:guide id="4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BA1"/>
    <a:srgbClr val="0C519E"/>
    <a:srgbClr val="153FC4"/>
    <a:srgbClr val="E40202"/>
    <a:srgbClr val="818386"/>
    <a:srgbClr val="062560"/>
    <a:srgbClr val="2E5CBA"/>
    <a:srgbClr val="3DA1D6"/>
    <a:srgbClr val="0C4D9A"/>
    <a:srgbClr val="093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83990" autoAdjust="0"/>
  </p:normalViewPr>
  <p:slideViewPr>
    <p:cSldViewPr>
      <p:cViewPr varScale="1">
        <p:scale>
          <a:sx n="124" d="100"/>
          <a:sy n="124" d="100"/>
        </p:scale>
        <p:origin x="1312" y="168"/>
      </p:cViewPr>
      <p:guideLst>
        <p:guide orient="horz" pos="1029"/>
        <p:guide pos="2880"/>
        <p:guide orient="horz" pos="363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7D7D58DE-48DA-4723-8B5F-6522460E2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9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0703A226-F438-4C73-8E2D-45AD24BE5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14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E97E-5D9B-4F2E-B388-307913A86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8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A917-9731-44D2-9368-766B41FC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4705-248D-4231-9218-720C8F1ED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4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07963"/>
            <a:ext cx="124301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dirty="0" smtClean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SG"/>
              <a:t>Introduction to PACE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fld id="{8FF02C3D-17EE-43C0-B143-E7BC70C20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1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5294-B691-490D-B20A-0A2357853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8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44BC-C672-4F03-BBB5-6B73DBDEF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2A38-5753-44CD-BFEF-18B4E4E3B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1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3250-5902-4F65-BA17-8A5D45B72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3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7A1F3-655E-4DF6-B427-FD5D46741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5588-58A2-456D-B2E9-555DCDA5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0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3A85-6743-47E8-A074-3F508EC3D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latin typeface="+mn-lt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 dirty="0" smtClean="0">
                <a:latin typeface="+mn-lt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r>
              <a:rPr lang="en-SG"/>
              <a:t>Introduction to PACE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latin typeface="+mn-lt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37FC6ABB-078C-4B00-93D7-B4CF0303C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NTU Logo_25mm_scree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248400"/>
            <a:ext cx="144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NTU PP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558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9736" y="2309999"/>
            <a:ext cx="8924528" cy="1470025"/>
          </a:xfrm>
        </p:spPr>
        <p:txBody>
          <a:bodyPr/>
          <a:lstStyle/>
          <a:p>
            <a:pPr algn="ctr" eaLnBrk="1" hangingPunct="1"/>
            <a:r>
              <a:rPr lang="en-US" sz="5400" baseline="30000" dirty="0">
                <a:solidFill>
                  <a:schemeClr val="accent1"/>
                </a:solidFill>
              </a:rPr>
              <a:t>Single Trace Electromagnetic Side-Channel Attacks on FPGA Implementation of </a:t>
            </a:r>
            <a:br>
              <a:rPr lang="en-US" sz="5400" baseline="30000" dirty="0">
                <a:solidFill>
                  <a:schemeClr val="accent1"/>
                </a:solidFill>
              </a:rPr>
            </a:br>
            <a:r>
              <a:rPr lang="en-US" sz="5400" baseline="30000" dirty="0">
                <a:solidFill>
                  <a:schemeClr val="accent1"/>
                </a:solidFill>
              </a:rPr>
              <a:t>Elliptic Curve Cryptography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725971" y="4077072"/>
            <a:ext cx="7944172" cy="22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  <a:defRPr/>
            </a:pPr>
            <a:r>
              <a:rPr lang="en-US" sz="2800" b="1" kern="0" baseline="0" dirty="0">
                <a:latin typeface="+mn-lt"/>
                <a:ea typeface="+mn-ea"/>
              </a:rPr>
              <a:t>Prasanna Ravi</a:t>
            </a:r>
            <a:r>
              <a:rPr lang="en-US" sz="2800" b="1" kern="0" baseline="30000" dirty="0">
                <a:latin typeface="+mn-lt"/>
                <a:ea typeface="+mn-ea"/>
              </a:rPr>
              <a:t>1,2</a:t>
            </a:r>
            <a:r>
              <a:rPr lang="en-US" sz="2800" b="1" kern="0" baseline="0" dirty="0">
                <a:latin typeface="+mn-lt"/>
                <a:ea typeface="+mn-ea"/>
              </a:rPr>
              <a:t>, Bernhard Jungk</a:t>
            </a:r>
            <a:r>
              <a:rPr lang="en-US" sz="2800" b="1" kern="0" baseline="30000" dirty="0">
                <a:latin typeface="+mn-lt"/>
                <a:ea typeface="+mn-ea"/>
              </a:rPr>
              <a:t>3</a:t>
            </a:r>
            <a:r>
              <a:rPr lang="en-US" sz="2800" b="1" kern="0" baseline="0" dirty="0">
                <a:latin typeface="+mn-lt"/>
                <a:ea typeface="+mn-ea"/>
              </a:rPr>
              <a:t>, </a:t>
            </a:r>
            <a:r>
              <a:rPr lang="en-US" sz="2800" b="1" kern="0" baseline="0" dirty="0" err="1">
                <a:latin typeface="+mn-lt"/>
                <a:ea typeface="+mn-ea"/>
              </a:rPr>
              <a:t>Shivam</a:t>
            </a:r>
            <a:r>
              <a:rPr lang="en-US" sz="2800" b="1" kern="0" baseline="0" dirty="0">
                <a:latin typeface="+mn-lt"/>
                <a:ea typeface="+mn-ea"/>
              </a:rPr>
              <a:t> Bhasin</a:t>
            </a:r>
            <a:r>
              <a:rPr lang="en-US" sz="2800" b="1" kern="0" baseline="30000" dirty="0">
                <a:latin typeface="+mn-lt"/>
                <a:ea typeface="+mn-ea"/>
              </a:rPr>
              <a:t>1</a:t>
            </a:r>
          </a:p>
          <a:p>
            <a:pPr marL="342900" indent="-342900" algn="ctr">
              <a:spcBef>
                <a:spcPts val="0"/>
              </a:spcBef>
              <a:defRPr/>
            </a:pPr>
            <a:endParaRPr lang="en-US" sz="1800" i="1" kern="0" baseline="0" dirty="0">
              <a:latin typeface="+mn-lt"/>
            </a:endParaRPr>
          </a:p>
          <a:p>
            <a:pPr marL="342900" indent="-342900" algn="ctr">
              <a:spcBef>
                <a:spcPts val="0"/>
              </a:spcBef>
              <a:defRPr/>
            </a:pPr>
            <a:r>
              <a:rPr lang="en-US" sz="1800" i="1" kern="0" baseline="30000" dirty="0">
                <a:latin typeface="+mn-lt"/>
              </a:rPr>
              <a:t>1</a:t>
            </a:r>
            <a:r>
              <a:rPr lang="en-US" sz="1800" i="1" kern="0" baseline="0" dirty="0">
                <a:latin typeface="+mn-lt"/>
              </a:rPr>
              <a:t>School of Computer Science and Engineering, Nanyang Technological University</a:t>
            </a:r>
          </a:p>
          <a:p>
            <a:pPr marL="342900" indent="-342900" algn="ctr">
              <a:spcBef>
                <a:spcPts val="0"/>
              </a:spcBef>
              <a:defRPr/>
            </a:pPr>
            <a:r>
              <a:rPr lang="en-US" sz="1800" i="1" kern="0" baseline="30000" dirty="0">
                <a:latin typeface="+mn-lt"/>
              </a:rPr>
              <a:t>2</a:t>
            </a:r>
            <a:r>
              <a:rPr lang="en-US" sz="1800" i="1" kern="0" baseline="0" dirty="0">
                <a:latin typeface="+mn-lt"/>
              </a:rPr>
              <a:t>Temasek Laboratories @ Nanyang Technological University</a:t>
            </a:r>
          </a:p>
          <a:p>
            <a:pPr marL="342900" indent="-342900" algn="ctr">
              <a:spcBef>
                <a:spcPts val="0"/>
              </a:spcBef>
              <a:defRPr/>
            </a:pPr>
            <a:r>
              <a:rPr lang="en-US" sz="1800" i="1" kern="0" baseline="30000" dirty="0">
                <a:latin typeface="+mn-lt"/>
              </a:rPr>
              <a:t>3</a:t>
            </a:r>
            <a:r>
              <a:rPr lang="en-US" sz="1800" i="1" kern="0" baseline="0" dirty="0">
                <a:latin typeface="+mn-lt"/>
              </a:rPr>
              <a:t>Independent Researcher</a:t>
            </a:r>
          </a:p>
          <a:p>
            <a:pPr marL="342900" indent="-342900" algn="ctr">
              <a:spcBef>
                <a:spcPts val="0"/>
              </a:spcBef>
              <a:defRPr/>
            </a:pPr>
            <a:r>
              <a:rPr lang="en-US" sz="1800" i="1" kern="0" baseline="0" dirty="0">
                <a:latin typeface="+mn-lt"/>
                <a:ea typeface="+mn-ea"/>
              </a:rPr>
              <a:t>7</a:t>
            </a:r>
            <a:r>
              <a:rPr lang="en-US" sz="1800" i="1" kern="0" baseline="30000" dirty="0">
                <a:latin typeface="+mn-lt"/>
                <a:ea typeface="+mn-ea"/>
              </a:rPr>
              <a:t>th</a:t>
            </a:r>
            <a:r>
              <a:rPr lang="en-US" sz="1800" i="1" kern="0" baseline="0" dirty="0">
                <a:latin typeface="+mn-lt"/>
                <a:ea typeface="+mn-ea"/>
              </a:rPr>
              <a:t> June, 2019</a:t>
            </a:r>
            <a:endParaRPr lang="en-US" sz="1800" i="1" kern="0" baseline="0" dirty="0">
              <a:latin typeface="+mn-lt"/>
              <a:ea typeface="ＭＳ Ｐゴシック" pitchFamily="64" charset="-128"/>
            </a:endParaRPr>
          </a:p>
        </p:txBody>
      </p:sp>
      <p:pic>
        <p:nvPicPr>
          <p:cNvPr id="13317" name="Picture 7" descr="Z:\Youth Olympic Games 2010\Tagline\NTU_YOV_Full colo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819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057" y="622300"/>
            <a:ext cx="3762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9"/>
    </mc:Choice>
    <mc:Fallback xmlns="">
      <p:transition spd="slow" advTm="173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-33632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+mn-lt"/>
                <a:cs typeface="Times New Roman" panose="02020603050405020304" pitchFamily="18" charset="0"/>
              </a:rPr>
              <a:t>Profiling Phase: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8650" y="1124744"/>
            <a:ext cx="76157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Attacker queries device based on keys of his choice.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For a given key bit </a:t>
            </a:r>
            <a:r>
              <a:rPr lang="en-IN" baseline="0" dirty="0" err="1">
                <a:latin typeface="+mn-lt"/>
              </a:rPr>
              <a:t>k</a:t>
            </a:r>
            <a:r>
              <a:rPr lang="en-IN" dirty="0" err="1">
                <a:latin typeface="+mn-lt"/>
              </a:rPr>
              <a:t>i</a:t>
            </a:r>
            <a:r>
              <a:rPr lang="en-IN" baseline="0" dirty="0">
                <a:latin typeface="+mn-lt"/>
              </a:rPr>
              <a:t>, the attacker partitions the collected traces corresponding to processing of </a:t>
            </a:r>
            <a:r>
              <a:rPr lang="en-IN" baseline="0" dirty="0" err="1">
                <a:latin typeface="+mn-lt"/>
              </a:rPr>
              <a:t>k</a:t>
            </a:r>
            <a:r>
              <a:rPr lang="en-IN" dirty="0" err="1">
                <a:latin typeface="+mn-lt"/>
              </a:rPr>
              <a:t>i</a:t>
            </a:r>
            <a:r>
              <a:rPr lang="en-IN" baseline="0" dirty="0">
                <a:latin typeface="+mn-lt"/>
              </a:rPr>
              <a:t> into two sets      (</a:t>
            </a:r>
            <a:r>
              <a:rPr lang="en-IN" baseline="0" dirty="0" err="1">
                <a:latin typeface="+mn-lt"/>
              </a:rPr>
              <a:t>k</a:t>
            </a:r>
            <a:r>
              <a:rPr lang="en-IN" dirty="0" err="1">
                <a:latin typeface="+mn-lt"/>
              </a:rPr>
              <a:t>i</a:t>
            </a:r>
            <a:r>
              <a:rPr lang="en-IN" baseline="0" dirty="0">
                <a:latin typeface="+mn-lt"/>
              </a:rPr>
              <a:t> = 0 and </a:t>
            </a:r>
            <a:r>
              <a:rPr lang="en-IN" baseline="0" dirty="0" err="1">
                <a:latin typeface="+mn-lt"/>
              </a:rPr>
              <a:t>k</a:t>
            </a:r>
            <a:r>
              <a:rPr lang="en-IN" dirty="0" err="1">
                <a:latin typeface="+mn-lt"/>
              </a:rPr>
              <a:t>i</a:t>
            </a:r>
            <a:r>
              <a:rPr lang="en-IN" baseline="0" dirty="0">
                <a:latin typeface="+mn-lt"/>
              </a:rPr>
              <a:t> = 1).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Univariate Welch’s </a:t>
            </a:r>
            <a:r>
              <a:rPr lang="en-IN" i="1" baseline="0" dirty="0">
                <a:latin typeface="+mn-lt"/>
              </a:rPr>
              <a:t>t-</a:t>
            </a:r>
            <a:r>
              <a:rPr lang="en-IN" baseline="0" dirty="0">
                <a:latin typeface="+mn-lt"/>
              </a:rPr>
              <a:t>test is performed over the two classes.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Detects any difference in processing of the key bit and it directly shows up as a high t-test value.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Detection of “</a:t>
            </a:r>
            <a:r>
              <a:rPr lang="en-IN" b="1" baseline="0" dirty="0">
                <a:latin typeface="+mn-lt"/>
              </a:rPr>
              <a:t>Key-Dependent Leakage</a:t>
            </a:r>
            <a:r>
              <a:rPr lang="en-IN" baseline="0" dirty="0">
                <a:latin typeface="+mn-lt"/>
              </a:rPr>
              <a:t>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14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" y="612759"/>
            <a:ext cx="9156879" cy="3240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" y="3843986"/>
            <a:ext cx="9156879" cy="30140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361315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Key bit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8099" y="4305651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aseline="0" dirty="0">
                <a:latin typeface="+mn-lt"/>
              </a:rPr>
              <a:t>Collect traces for scalars of your choice (Attacker Assumption)</a:t>
            </a:r>
          </a:p>
          <a:p>
            <a:pPr algn="ctr"/>
            <a:r>
              <a:rPr lang="en-IN" baseline="0" dirty="0">
                <a:latin typeface="+mn-lt"/>
              </a:rPr>
              <a:t>If we want to find </a:t>
            </a:r>
            <a:r>
              <a:rPr lang="en-IN" baseline="0" dirty="0" err="1">
                <a:latin typeface="+mn-lt"/>
              </a:rPr>
              <a:t>PoI</a:t>
            </a:r>
            <a:r>
              <a:rPr lang="en-IN" baseline="0" dirty="0">
                <a:latin typeface="+mn-lt"/>
              </a:rPr>
              <a:t> of scalar bit 9, partition traces according to value of key bit 9.</a:t>
            </a:r>
          </a:p>
          <a:p>
            <a:pPr algn="ctr"/>
            <a:r>
              <a:rPr lang="en-IN" baseline="0" dirty="0">
                <a:latin typeface="+mn-lt"/>
              </a:rPr>
              <a:t>Apply Welsh’s t-test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187624" y="5301208"/>
            <a:ext cx="1152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546848" y="4635411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aseline="0" dirty="0">
                <a:latin typeface="+mn-lt"/>
              </a:rPr>
              <a:t>Indices with t-test value &gt; 5</a:t>
            </a:r>
          </a:p>
          <a:p>
            <a:pPr algn="ctr"/>
            <a:r>
              <a:rPr lang="en-IN" baseline="0" dirty="0">
                <a:latin typeface="+mn-lt"/>
              </a:rPr>
              <a:t>are chosen as </a:t>
            </a:r>
            <a:r>
              <a:rPr lang="en-IN" baseline="0" dirty="0" err="1">
                <a:latin typeface="+mn-lt"/>
              </a:rPr>
              <a:t>PoI</a:t>
            </a:r>
            <a:endParaRPr lang="en-IN" baseline="0" dirty="0"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187624" y="5589240"/>
            <a:ext cx="1152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575701" y="4629835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aseline="0" dirty="0">
                <a:latin typeface="+mn-lt"/>
              </a:rPr>
              <a:t>Points with either positive or negative t-test value are chosen.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628650" y="-33632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9pPr>
          </a:lstStyle>
          <a:p>
            <a:r>
              <a:rPr lang="en-IN" sz="3600" kern="0" baseline="0">
                <a:latin typeface="+mn-lt"/>
                <a:cs typeface="Times New Roman" panose="02020603050405020304" pitchFamily="18" charset="0"/>
              </a:rPr>
              <a:t>Profiling Phase:</a:t>
            </a:r>
            <a:endParaRPr lang="en-IN" sz="3600" kern="0" baseline="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allAtOnce"/>
      <p:bldP spid="15" grpId="0"/>
      <p:bldP spid="15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991815"/>
            <a:ext cx="7615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Once the </a:t>
            </a:r>
            <a:r>
              <a:rPr lang="en-IN" baseline="0" dirty="0" err="1">
                <a:latin typeface="+mn-lt"/>
              </a:rPr>
              <a:t>PoI</a:t>
            </a:r>
            <a:r>
              <a:rPr lang="en-IN" baseline="0" dirty="0">
                <a:latin typeface="+mn-lt"/>
              </a:rPr>
              <a:t> are identified, for each profiled trace </a:t>
            </a:r>
            <a:r>
              <a:rPr lang="en-IN" b="1" baseline="0" dirty="0" err="1">
                <a:latin typeface="+mn-lt"/>
              </a:rPr>
              <a:t>t</a:t>
            </a:r>
            <a:r>
              <a:rPr lang="en-IN" b="1" dirty="0" err="1">
                <a:latin typeface="+mn-lt"/>
              </a:rPr>
              <a:t>i</a:t>
            </a:r>
            <a:r>
              <a:rPr lang="en-IN" baseline="0" dirty="0">
                <a:latin typeface="+mn-lt"/>
              </a:rPr>
              <a:t>, the mean of all the data corresponding to </a:t>
            </a:r>
            <a:r>
              <a:rPr lang="en-IN" baseline="0" dirty="0" err="1">
                <a:latin typeface="+mn-lt"/>
              </a:rPr>
              <a:t>PoI</a:t>
            </a:r>
            <a:r>
              <a:rPr lang="en-IN" baseline="0" dirty="0">
                <a:latin typeface="+mn-lt"/>
              </a:rPr>
              <a:t> are calculated as </a:t>
            </a:r>
            <a:r>
              <a:rPr lang="en-IN" b="1" baseline="0" dirty="0">
                <a:latin typeface="+mn-lt"/>
              </a:rPr>
              <a:t>m</a:t>
            </a:r>
            <a:r>
              <a:rPr lang="en-IN" b="1" dirty="0">
                <a:latin typeface="+mn-lt"/>
              </a:rPr>
              <a:t>i</a:t>
            </a: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For all the traces </a:t>
            </a:r>
            <a:r>
              <a:rPr lang="en-IN" b="1" baseline="0" dirty="0" err="1">
                <a:latin typeface="+mn-lt"/>
              </a:rPr>
              <a:t>t</a:t>
            </a:r>
            <a:r>
              <a:rPr lang="en-IN" b="1" dirty="0" err="1">
                <a:latin typeface="+mn-lt"/>
              </a:rPr>
              <a:t>i</a:t>
            </a:r>
            <a:r>
              <a:rPr lang="en-IN" baseline="0" dirty="0">
                <a:latin typeface="+mn-lt"/>
              </a:rPr>
              <a:t> in both the sets, we plot the </a:t>
            </a:r>
            <a:r>
              <a:rPr lang="en-IN" b="1" baseline="0" dirty="0">
                <a:latin typeface="+mn-lt"/>
              </a:rPr>
              <a:t>m</a:t>
            </a:r>
            <a:r>
              <a:rPr lang="en-IN" b="1" dirty="0">
                <a:latin typeface="+mn-lt"/>
              </a:rPr>
              <a:t>i</a:t>
            </a:r>
            <a:r>
              <a:rPr lang="en-IN" baseline="0" dirty="0">
                <a:latin typeface="+mn-lt"/>
              </a:rPr>
              <a:t> and we observe a very good clustering for key bit classes 0 and 1.</a:t>
            </a:r>
            <a:endParaRPr lang="en-IN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83" y="3284758"/>
            <a:ext cx="5976664" cy="3549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9962" y="4841256"/>
            <a:ext cx="180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aseline="0" dirty="0">
                <a:latin typeface="+mn-lt"/>
              </a:rPr>
              <a:t>Global </a:t>
            </a:r>
          </a:p>
          <a:p>
            <a:pPr algn="ctr"/>
            <a:r>
              <a:rPr lang="en-IN" baseline="0" dirty="0">
                <a:latin typeface="+mn-lt"/>
              </a:rPr>
              <a:t>Threshold !!!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628650" y="-33632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9pPr>
          </a:lstStyle>
          <a:p>
            <a:r>
              <a:rPr lang="en-IN" sz="3600" kern="0" baseline="0">
                <a:latin typeface="+mn-lt"/>
                <a:cs typeface="Times New Roman" panose="02020603050405020304" pitchFamily="18" charset="0"/>
              </a:rPr>
              <a:t>Profiling Phase:</a:t>
            </a:r>
            <a:endParaRPr lang="en-IN" sz="3600" kern="0" baseline="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506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+mn-lt"/>
                <a:cs typeface="Times New Roman" panose="02020603050405020304" pitchFamily="18" charset="0"/>
              </a:rPr>
              <a:t>Advantages of Profiling Phase: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8650" y="1536174"/>
            <a:ext cx="76157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 Knowledge of position of key bit not required.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Feature selection done to reduce data complexity of attack.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Profiling works with minimal attacker assumptions.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Even if leakage is very minimal, collecting scalars corresponding to many traces will result in high t-test value.</a:t>
            </a:r>
          </a:p>
        </p:txBody>
      </p:sp>
    </p:spTree>
    <p:extLst>
      <p:ext uri="{BB962C8B-B14F-4D97-AF65-F5344CB8AC3E}">
        <p14:creationId xmlns:p14="http://schemas.microsoft.com/office/powerpoint/2010/main" val="30072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506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+mn-lt"/>
                <a:cs typeface="Times New Roman" panose="02020603050405020304" pitchFamily="18" charset="0"/>
              </a:rPr>
              <a:t>Attack Phase: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8650" y="996678"/>
            <a:ext cx="7615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Single trace attack.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For a given trace t and profiled threshold </a:t>
            </a:r>
            <a:r>
              <a:rPr lang="en-IN" b="1" baseline="0" dirty="0" err="1">
                <a:latin typeface="+mn-lt"/>
              </a:rPr>
              <a:t>th</a:t>
            </a:r>
            <a:r>
              <a:rPr lang="en-IN" baseline="0" dirty="0">
                <a:latin typeface="+mn-lt"/>
              </a:rPr>
              <a:t>, we calculate the mean of the data points corresponding to </a:t>
            </a:r>
            <a:r>
              <a:rPr lang="en-IN" baseline="0" dirty="0" err="1">
                <a:latin typeface="+mn-lt"/>
              </a:rPr>
              <a:t>PoI</a:t>
            </a:r>
            <a:r>
              <a:rPr lang="en-IN" baseline="0" dirty="0">
                <a:latin typeface="+mn-lt"/>
              </a:rPr>
              <a:t> as </a:t>
            </a:r>
            <a:r>
              <a:rPr lang="en-IN" b="1" baseline="0" dirty="0">
                <a:latin typeface="+mn-lt"/>
              </a:rPr>
              <a:t>m</a:t>
            </a:r>
            <a:r>
              <a:rPr lang="en-IN" baseline="0" dirty="0">
                <a:latin typeface="+mn-lt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The decision on the value of key bit is taken depending on the difference between </a:t>
            </a:r>
            <a:r>
              <a:rPr lang="en-IN" b="1" baseline="0" dirty="0">
                <a:latin typeface="+mn-lt"/>
              </a:rPr>
              <a:t>m</a:t>
            </a:r>
            <a:r>
              <a:rPr lang="en-IN" baseline="0" dirty="0">
                <a:latin typeface="+mn-lt"/>
              </a:rPr>
              <a:t> and </a:t>
            </a:r>
            <a:r>
              <a:rPr lang="en-IN" b="1" baseline="0" dirty="0" err="1">
                <a:latin typeface="+mn-lt"/>
              </a:rPr>
              <a:t>th</a:t>
            </a:r>
            <a:r>
              <a:rPr lang="en-IN" baseline="0" dirty="0" err="1">
                <a:latin typeface="+mn-lt"/>
              </a:rPr>
              <a:t>.</a:t>
            </a:r>
            <a:endParaRPr lang="en-IN" baseline="0" dirty="0">
              <a:latin typeface="+mn-lt"/>
            </a:endParaRPr>
          </a:p>
          <a:p>
            <a:pPr lvl="5"/>
            <a:r>
              <a:rPr lang="en-IN" baseline="0" dirty="0">
                <a:latin typeface="+mn-lt"/>
              </a:rPr>
              <a:t>  If(</a:t>
            </a:r>
            <a:r>
              <a:rPr lang="en-IN" b="1" baseline="0" dirty="0">
                <a:latin typeface="+mn-lt"/>
              </a:rPr>
              <a:t>m</a:t>
            </a:r>
            <a:r>
              <a:rPr lang="en-IN" baseline="0" dirty="0">
                <a:latin typeface="+mn-lt"/>
              </a:rPr>
              <a:t> &gt; </a:t>
            </a:r>
            <a:r>
              <a:rPr lang="en-IN" b="1" baseline="0" dirty="0" err="1">
                <a:latin typeface="+mn-lt"/>
              </a:rPr>
              <a:t>th</a:t>
            </a:r>
            <a:r>
              <a:rPr lang="en-IN" baseline="0" dirty="0">
                <a:latin typeface="+mn-lt"/>
              </a:rPr>
              <a:t>):</a:t>
            </a:r>
          </a:p>
          <a:p>
            <a:pPr lvl="6"/>
            <a:r>
              <a:rPr lang="en-IN" baseline="0" dirty="0">
                <a:latin typeface="+mn-lt"/>
              </a:rPr>
              <a:t>  </a:t>
            </a:r>
            <a:r>
              <a:rPr lang="en-IN" baseline="0" dirty="0" err="1">
                <a:latin typeface="+mn-lt"/>
              </a:rPr>
              <a:t>key_bit</a:t>
            </a:r>
            <a:r>
              <a:rPr lang="en-IN" baseline="0" dirty="0">
                <a:latin typeface="+mn-lt"/>
              </a:rPr>
              <a:t> = </a:t>
            </a:r>
            <a:r>
              <a:rPr lang="en-IN" b="1" baseline="0" dirty="0">
                <a:latin typeface="+mn-lt"/>
              </a:rPr>
              <a:t>1</a:t>
            </a:r>
          </a:p>
          <a:p>
            <a:pPr lvl="3"/>
            <a:r>
              <a:rPr lang="en-IN" baseline="0" dirty="0">
                <a:latin typeface="+mn-lt"/>
              </a:rPr>
              <a:t>               Else:</a:t>
            </a:r>
          </a:p>
          <a:p>
            <a:pPr lvl="3"/>
            <a:r>
              <a:rPr lang="en-IN" baseline="0" dirty="0">
                <a:latin typeface="+mn-lt"/>
              </a:rPr>
              <a:t>	                </a:t>
            </a:r>
            <a:r>
              <a:rPr lang="en-IN" baseline="0" dirty="0" err="1">
                <a:latin typeface="+mn-lt"/>
              </a:rPr>
              <a:t>key_bit</a:t>
            </a:r>
            <a:r>
              <a:rPr lang="en-IN" baseline="0" dirty="0">
                <a:latin typeface="+mn-lt"/>
              </a:rPr>
              <a:t> = </a:t>
            </a:r>
            <a:r>
              <a:rPr lang="en-IN" b="1" baseline="0" dirty="0">
                <a:latin typeface="+mn-lt"/>
              </a:rPr>
              <a:t>0											</a:t>
            </a:r>
          </a:p>
        </p:txBody>
      </p:sp>
    </p:spTree>
    <p:extLst>
      <p:ext uri="{BB962C8B-B14F-4D97-AF65-F5344CB8AC3E}">
        <p14:creationId xmlns:p14="http://schemas.microsoft.com/office/powerpoint/2010/main" val="235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3272" y="0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+mn-lt"/>
                <a:cs typeface="Times New Roman" panose="02020603050405020304" pitchFamily="18" charset="0"/>
              </a:rPr>
              <a:t>Attack targets:</a:t>
            </a:r>
            <a:endParaRPr lang="en-IN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272" y="1340768"/>
            <a:ext cx="7615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We demonstrate our attack on </a:t>
            </a:r>
            <a:r>
              <a:rPr lang="en-IN" b="1" baseline="0" dirty="0">
                <a:latin typeface="+mn-lt"/>
              </a:rPr>
              <a:t>two</a:t>
            </a:r>
            <a:r>
              <a:rPr lang="en-IN" baseline="0" dirty="0">
                <a:latin typeface="+mn-lt"/>
              </a:rPr>
              <a:t> targets.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="1" baseline="0" dirty="0">
                <a:latin typeface="+mn-lt"/>
              </a:rPr>
              <a:t>Hardware Target</a:t>
            </a:r>
            <a:r>
              <a:rPr lang="en-IN" baseline="0" dirty="0">
                <a:latin typeface="+mn-lt"/>
              </a:rPr>
              <a:t>: </a:t>
            </a:r>
            <a:r>
              <a:rPr lang="en-IN" b="1" baseline="0" dirty="0">
                <a:latin typeface="+mn-lt"/>
              </a:rPr>
              <a:t>Custom</a:t>
            </a:r>
            <a:r>
              <a:rPr lang="en-IN" baseline="0" dirty="0">
                <a:latin typeface="+mn-lt"/>
              </a:rPr>
              <a:t> Hardware Implementation of Twisted Edwards curve (Ed25519) scalar multiplication.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Based on Virtex-5 FPGA on SASEBO G-II board.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="1" baseline="0" dirty="0">
                <a:latin typeface="+mn-lt"/>
              </a:rPr>
              <a:t>Software Target</a:t>
            </a:r>
            <a:r>
              <a:rPr lang="en-IN" baseline="0" dirty="0">
                <a:latin typeface="+mn-lt"/>
              </a:rPr>
              <a:t>: </a:t>
            </a:r>
            <a:r>
              <a:rPr lang="el-GR" b="1" baseline="0" dirty="0">
                <a:latin typeface="+mn-lt"/>
              </a:rPr>
              <a:t>μ</a:t>
            </a:r>
            <a:r>
              <a:rPr lang="en-IN" b="1" baseline="0" dirty="0" err="1">
                <a:latin typeface="+mn-lt"/>
              </a:rPr>
              <a:t>Nacl</a:t>
            </a:r>
            <a:r>
              <a:rPr lang="en-IN" baseline="0" dirty="0">
                <a:latin typeface="+mn-lt"/>
              </a:rPr>
              <a:t> (Curve25519) – The Networking and Cryptographic library for 8-bit </a:t>
            </a:r>
            <a:r>
              <a:rPr lang="en-IN" baseline="0" dirty="0" err="1">
                <a:latin typeface="+mn-lt"/>
              </a:rPr>
              <a:t>AVR</a:t>
            </a:r>
            <a:r>
              <a:rPr lang="en-IN" baseline="0" dirty="0">
                <a:latin typeface="+mn-lt"/>
              </a:rPr>
              <a:t> </a:t>
            </a:r>
            <a:r>
              <a:rPr lang="en-IN" baseline="0" dirty="0" err="1">
                <a:latin typeface="+mn-lt"/>
              </a:rPr>
              <a:t>ATmega</a:t>
            </a:r>
            <a:r>
              <a:rPr lang="en-IN" baseline="0" dirty="0">
                <a:latin typeface="+mn-lt"/>
              </a:rPr>
              <a:t> microcontrollers.</a:t>
            </a: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Based on the Arduino Mega2560.</a:t>
            </a:r>
            <a:r>
              <a:rPr lang="en-IN" b="1" baseline="0" dirty="0"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03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3272" y="0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+mn-lt"/>
                <a:cs typeface="Times New Roman" panose="02020603050405020304" pitchFamily="18" charset="0"/>
              </a:rPr>
              <a:t>Trace Acquisition:</a:t>
            </a:r>
            <a:endParaRPr lang="en-IN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272" y="1340768"/>
            <a:ext cx="76157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Clock frequency of hardware target: 24 </a:t>
            </a:r>
            <a:r>
              <a:rPr lang="en-IN" baseline="0" dirty="0" err="1">
                <a:latin typeface="+mn-lt"/>
              </a:rPr>
              <a:t>MHz.</a:t>
            </a: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Measurements were captured using a near field probe from RISCURE equipped with a 3-stage active differential amplifier with 1 GHz bandwidth.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Calibri" panose="020F0502020204030204" pitchFamily="34" charset="0"/>
                <a:cs typeface="Calibri" panose="020F0502020204030204" pitchFamily="34" charset="0"/>
              </a:rPr>
              <a:t>Sampling Rate: 500 </a:t>
            </a:r>
            <a:r>
              <a:rPr lang="en-IN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Msam</a:t>
            </a:r>
            <a:r>
              <a:rPr lang="en-IN" baseline="0" dirty="0">
                <a:latin typeface="Calibri" panose="020F0502020204030204" pitchFamily="34" charset="0"/>
                <a:cs typeface="Calibri" panose="020F0502020204030204" pitchFamily="34" charset="0"/>
              </a:rPr>
              <a:t>/sec.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Sensitivity of EM probe = 100mV/1µT@1MHz.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Traces were captured over the decoupling capacitor marked C40 on the SASEBO G-II board.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="1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25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3272" y="0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+mn-lt"/>
                <a:cs typeface="Times New Roman" panose="02020603050405020304" pitchFamily="18" charset="0"/>
              </a:rPr>
              <a:t>Trace Acquisition:</a:t>
            </a:r>
            <a:endParaRPr lang="en-IN" sz="36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38EFE-DF7C-8848-83DC-D3C5FEC3F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091947" cy="3068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841E1-96E5-B941-96BB-066DFF75B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7" y="1772816"/>
            <a:ext cx="4091947" cy="3068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DBF27B-BC44-C54B-B097-78FB3CAB8D5E}"/>
              </a:ext>
            </a:extLst>
          </p:cNvPr>
          <p:cNvSpPr txBox="1"/>
          <p:nvPr/>
        </p:nvSpPr>
        <p:spPr>
          <a:xfrm>
            <a:off x="827584" y="4941169"/>
            <a:ext cx="3403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(a) Experimental Setup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="1" baseline="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E3CDC-B95B-044C-AC6D-5F99352C9828}"/>
              </a:ext>
            </a:extLst>
          </p:cNvPr>
          <p:cNvSpPr txBox="1"/>
          <p:nvPr/>
        </p:nvSpPr>
        <p:spPr>
          <a:xfrm>
            <a:off x="4698672" y="4941169"/>
            <a:ext cx="4109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aseline="0" dirty="0">
                <a:latin typeface="+mn-lt"/>
              </a:rPr>
              <a:t>(b) Close-up view of EM probe over the C40 decoupling capacitor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="1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6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340768"/>
            <a:ext cx="76157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="1" baseline="0" dirty="0" err="1">
                <a:latin typeface="+mn-lt"/>
              </a:rPr>
              <a:t>Joye’s</a:t>
            </a:r>
            <a:r>
              <a:rPr lang="en-IN" b="1" baseline="0" dirty="0">
                <a:latin typeface="+mn-lt"/>
              </a:rPr>
              <a:t> ladder </a:t>
            </a:r>
            <a:r>
              <a:rPr lang="en-IN" baseline="0" dirty="0">
                <a:latin typeface="+mn-lt"/>
              </a:rPr>
              <a:t>implementation of Twisted Edwards Curve Scalar multiplication.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Points are represented in </a:t>
            </a:r>
            <a:r>
              <a:rPr lang="en-IN" b="1" baseline="0" dirty="0">
                <a:latin typeface="+mn-lt"/>
              </a:rPr>
              <a:t>extended projective coordinates</a:t>
            </a:r>
            <a:r>
              <a:rPr lang="en-IN" baseline="0" dirty="0">
                <a:latin typeface="+mn-lt"/>
              </a:rPr>
              <a:t>.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="1" baseline="0" dirty="0">
                <a:latin typeface="+mn-lt"/>
              </a:rPr>
              <a:t>Unified addition algorithm </a:t>
            </a:r>
            <a:r>
              <a:rPr lang="en-IN" baseline="0" dirty="0">
                <a:latin typeface="+mn-lt"/>
              </a:rPr>
              <a:t>used for implementation of both addition and doubling.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Implementation protected by all well known algorithmic countermeasures.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IN" b="1" baseline="0" dirty="0">
                <a:latin typeface="+mn-lt"/>
              </a:rPr>
              <a:t>Scalar Blinding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IN" b="1" baseline="0" dirty="0">
                <a:latin typeface="+mn-lt"/>
              </a:rPr>
              <a:t>Point Randomization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IN" b="1" baseline="0" dirty="0">
                <a:latin typeface="+mn-lt"/>
              </a:rPr>
              <a:t>Point Re-randomization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0F4909B-A29B-49D9-AC64-0E4F166F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72" y="0"/>
            <a:ext cx="3650696" cy="994172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+mn-lt"/>
                <a:cs typeface="Times New Roman" panose="02020603050405020304" pitchFamily="18" charset="0"/>
              </a:rPr>
              <a:t>Hardware target:</a:t>
            </a:r>
            <a:endParaRPr lang="en-IN" sz="36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5896" y="2132856"/>
            <a:ext cx="800633" cy="2592288"/>
          </a:xfrm>
          <a:prstGeom prst="rect">
            <a:avLst/>
          </a:prstGeom>
          <a:solidFill>
            <a:srgbClr val="E402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996678"/>
            <a:ext cx="761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101" y="1383569"/>
            <a:ext cx="76157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="1" baseline="0" dirty="0">
                <a:latin typeface="+mn-lt"/>
              </a:rPr>
              <a:t>Key Dependent leakage</a:t>
            </a:r>
            <a:r>
              <a:rPr lang="en-IN" baseline="0" dirty="0">
                <a:latin typeface="+mn-lt"/>
              </a:rPr>
              <a:t>: Order of access for operands in register is different depending on the value of key bit.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We have a multiplexer which decides the address for access whose select line is connected to the key bit.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This address selection happens before every finite field operation corresponding to every scalar/key bit.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Hence, we have 22 sources of leakage corresponding to each bit(11 for point-addition and 11 for point-doubling).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27510"/>
            <a:ext cx="8130232" cy="4471332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+mn-lt"/>
                <a:cs typeface="Times New Roman" panose="02020603050405020304" pitchFamily="18" charset="0"/>
              </a:rPr>
              <a:t>Hardware Target:</a:t>
            </a:r>
            <a:endParaRPr lang="en-IN" sz="36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6795" y="188640"/>
            <a:ext cx="7886700" cy="994172"/>
          </a:xfrm>
        </p:spPr>
        <p:txBody>
          <a:bodyPr>
            <a:normAutofit/>
          </a:bodyPr>
          <a:lstStyle/>
          <a:p>
            <a:r>
              <a:rPr lang="en-IN" sz="4800" dirty="0">
                <a:latin typeface="+mn-lt"/>
                <a:cs typeface="Times New Roman" panose="02020603050405020304" pitchFamily="18" charset="0"/>
              </a:rPr>
              <a:t>Outline</a:t>
            </a:r>
            <a:r>
              <a:rPr lang="en-IN" sz="4800" b="1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8650" y="1326828"/>
            <a:ext cx="76157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Context and Background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Attack Methodology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Attack target Details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Attacking Algorithmic countermeasures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Improving Robustness of attack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927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" y="612759"/>
            <a:ext cx="9156879" cy="3240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" y="3843986"/>
            <a:ext cx="9156879" cy="30140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361315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Key bit 9</a:t>
            </a:r>
          </a:p>
        </p:txBody>
      </p:sp>
    </p:spTree>
    <p:extLst>
      <p:ext uri="{BB962C8B-B14F-4D97-AF65-F5344CB8AC3E}">
        <p14:creationId xmlns:p14="http://schemas.microsoft.com/office/powerpoint/2010/main" val="17656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+mn-lt"/>
                <a:cs typeface="Times New Roman" panose="02020603050405020304" pitchFamily="18" charset="0"/>
              </a:rPr>
              <a:t>Software Target:</a:t>
            </a:r>
            <a:endParaRPr lang="en-IN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484784"/>
            <a:ext cx="76157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Montgomery ladder implementation of Curve25519 scalar multiplication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Points are represented in extended coordinates.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Unified addition algorithm used for implementation of both addition and doubling.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="1" baseline="0" dirty="0">
                <a:latin typeface="+mn-lt"/>
              </a:rPr>
              <a:t>Key Dependent Leakage</a:t>
            </a:r>
            <a:r>
              <a:rPr lang="en-IN" baseline="0" dirty="0">
                <a:latin typeface="+mn-lt"/>
              </a:rPr>
              <a:t>: Conditional swap done among working data values based on the value of the key bits.</a:t>
            </a:r>
          </a:p>
        </p:txBody>
      </p:sp>
    </p:spTree>
    <p:extLst>
      <p:ext uri="{BB962C8B-B14F-4D97-AF65-F5344CB8AC3E}">
        <p14:creationId xmlns:p14="http://schemas.microsoft.com/office/powerpoint/2010/main" val="33156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+mn-lt"/>
                <a:cs typeface="Times New Roman" panose="02020603050405020304" pitchFamily="18" charset="0"/>
              </a:rPr>
              <a:t>Software Target:</a:t>
            </a:r>
            <a:endParaRPr lang="en-IN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00879" y="1520923"/>
            <a:ext cx="1944216" cy="43011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64" charset="-128"/>
              </a:rPr>
              <a:t>             Work[1]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00879" y="2239069"/>
            <a:ext cx="1944216" cy="4301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64" charset="-128"/>
              </a:rPr>
              <a:t>             Work[3]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693167" y="1520923"/>
            <a:ext cx="1944216" cy="43011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64" charset="-128"/>
              </a:rPr>
              <a:t>             Work[2]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693167" y="2239069"/>
            <a:ext cx="1944216" cy="4301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64" charset="-128"/>
              </a:rPr>
              <a:t>             Work[4]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767" y="296108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Swap if consecutive bits are different (</a:t>
            </a:r>
            <a:r>
              <a:rPr lang="en-IN" baseline="0" dirty="0" err="1">
                <a:latin typeface="+mn-lt"/>
              </a:rPr>
              <a:t>i.e</a:t>
            </a:r>
            <a:r>
              <a:rPr lang="en-IN" baseline="0" dirty="0">
                <a:latin typeface="+mn-lt"/>
              </a:rPr>
              <a:t>) (</a:t>
            </a:r>
            <a:r>
              <a:rPr lang="en-IN" baseline="0" dirty="0" err="1">
                <a:latin typeface="+mn-lt"/>
              </a:rPr>
              <a:t>k</a:t>
            </a:r>
            <a:r>
              <a:rPr lang="en-IN" dirty="0" err="1">
                <a:latin typeface="+mn-lt"/>
              </a:rPr>
              <a:t>i</a:t>
            </a:r>
            <a:r>
              <a:rPr lang="en-IN" baseline="0" dirty="0">
                <a:latin typeface="+mn-lt"/>
              </a:rPr>
              <a:t> </a:t>
            </a:r>
            <a:r>
              <a:rPr lang="en-IN" baseline="0" dirty="0">
                <a:latin typeface="+mn-lt"/>
                <a:sym typeface="Symbol" panose="05050102010706020507" pitchFamily="18" charset="2"/>
              </a:rPr>
              <a:t> k</a:t>
            </a:r>
            <a:r>
              <a:rPr lang="en-IN" dirty="0">
                <a:latin typeface="+mn-lt"/>
                <a:sym typeface="Symbol" panose="05050102010706020507" pitchFamily="18" charset="2"/>
              </a:rPr>
              <a:t>i-1</a:t>
            </a:r>
            <a:r>
              <a:rPr lang="en-IN" baseline="0" dirty="0">
                <a:latin typeface="+mn-lt"/>
                <a:sym typeface="Symbol" panose="05050102010706020507" pitchFamily="18" charset="2"/>
              </a:rPr>
              <a:t>) = 1</a:t>
            </a:r>
            <a:endParaRPr lang="en-IN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727" y="348381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Do not swap if consecutive bits are the same (</a:t>
            </a:r>
            <a:r>
              <a:rPr lang="en-IN" baseline="0" dirty="0" err="1">
                <a:latin typeface="+mn-lt"/>
              </a:rPr>
              <a:t>i.e</a:t>
            </a:r>
            <a:r>
              <a:rPr lang="en-IN" baseline="0" dirty="0">
                <a:latin typeface="+mn-lt"/>
              </a:rPr>
              <a:t>) (</a:t>
            </a:r>
            <a:r>
              <a:rPr lang="en-IN" baseline="0" dirty="0" err="1">
                <a:latin typeface="+mn-lt"/>
              </a:rPr>
              <a:t>k</a:t>
            </a:r>
            <a:r>
              <a:rPr lang="en-IN" dirty="0" err="1">
                <a:latin typeface="+mn-lt"/>
              </a:rPr>
              <a:t>i</a:t>
            </a:r>
            <a:r>
              <a:rPr lang="en-IN" baseline="0" dirty="0">
                <a:latin typeface="+mn-lt"/>
              </a:rPr>
              <a:t> </a:t>
            </a:r>
            <a:r>
              <a:rPr lang="en-IN" baseline="0" dirty="0">
                <a:latin typeface="+mn-lt"/>
                <a:sym typeface="Symbol" panose="05050102010706020507" pitchFamily="18" charset="2"/>
              </a:rPr>
              <a:t> k</a:t>
            </a:r>
            <a:r>
              <a:rPr lang="en-IN" dirty="0">
                <a:latin typeface="+mn-lt"/>
                <a:sym typeface="Symbol" panose="05050102010706020507" pitchFamily="18" charset="2"/>
              </a:rPr>
              <a:t>i-1</a:t>
            </a:r>
            <a:r>
              <a:rPr lang="en-IN" baseline="0" dirty="0">
                <a:latin typeface="+mn-lt"/>
                <a:sym typeface="Symbol" panose="05050102010706020507" pitchFamily="18" charset="2"/>
              </a:rPr>
              <a:t>) = 0</a:t>
            </a:r>
            <a:endParaRPr lang="en-IN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1343665"/>
            <a:ext cx="80249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Swapping is done using logical operations (bitwise-</a:t>
            </a:r>
            <a:r>
              <a:rPr lang="en-IN" baseline="0" dirty="0" err="1">
                <a:latin typeface="+mn-lt"/>
              </a:rPr>
              <a:t>xor</a:t>
            </a:r>
            <a:r>
              <a:rPr lang="en-IN" baseline="0" dirty="0">
                <a:latin typeface="+mn-lt"/>
              </a:rPr>
              <a:t> and bitwise-and)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r>
              <a:rPr lang="en-IN" b="1" baseline="0" dirty="0" err="1">
                <a:latin typeface="+mn-lt"/>
              </a:rPr>
              <a:t>Swap_registers</a:t>
            </a:r>
            <a:r>
              <a:rPr lang="en-IN" baseline="0" dirty="0">
                <a:latin typeface="+mn-lt"/>
              </a:rPr>
              <a:t>(uint_8 </a:t>
            </a:r>
            <a:r>
              <a:rPr lang="en-IN" baseline="0" dirty="0" err="1">
                <a:latin typeface="+mn-lt"/>
              </a:rPr>
              <a:t>dst</a:t>
            </a:r>
            <a:r>
              <a:rPr lang="en-IN" baseline="0" dirty="0">
                <a:latin typeface="+mn-lt"/>
              </a:rPr>
              <a:t>[32], uint_8 </a:t>
            </a:r>
            <a:r>
              <a:rPr lang="en-IN" baseline="0" dirty="0" err="1">
                <a:latin typeface="+mn-lt"/>
              </a:rPr>
              <a:t>src</a:t>
            </a:r>
            <a:r>
              <a:rPr lang="en-IN" baseline="0" dirty="0">
                <a:latin typeface="+mn-lt"/>
              </a:rPr>
              <a:t>[32], uint_8 swap)</a:t>
            </a:r>
          </a:p>
          <a:p>
            <a:r>
              <a:rPr lang="en-IN" baseline="0" dirty="0">
                <a:latin typeface="+mn-lt"/>
              </a:rPr>
              <a:t>{</a:t>
            </a:r>
          </a:p>
          <a:p>
            <a:r>
              <a:rPr lang="en-IN" baseline="0" dirty="0">
                <a:latin typeface="+mn-lt"/>
              </a:rPr>
              <a:t> 	swap = mask;</a:t>
            </a:r>
          </a:p>
          <a:p>
            <a:r>
              <a:rPr lang="en-IN" baseline="0" dirty="0">
                <a:latin typeface="+mn-lt"/>
              </a:rPr>
              <a:t>	mask = -mask; // If mask = 0x00 or 0xFF</a:t>
            </a:r>
          </a:p>
          <a:p>
            <a:r>
              <a:rPr lang="en-IN" baseline="0" dirty="0">
                <a:latin typeface="+mn-lt"/>
              </a:rPr>
              <a:t>              for(</a:t>
            </a:r>
            <a:r>
              <a:rPr lang="en-IN" baseline="0" dirty="0" err="1">
                <a:latin typeface="+mn-lt"/>
              </a:rPr>
              <a:t>i</a:t>
            </a:r>
            <a:r>
              <a:rPr lang="en-IN" baseline="0" dirty="0">
                <a:latin typeface="+mn-lt"/>
              </a:rPr>
              <a:t>=0;i&lt;32;i++)</a:t>
            </a:r>
          </a:p>
          <a:p>
            <a:r>
              <a:rPr lang="en-IN" baseline="0" dirty="0">
                <a:latin typeface="+mj-lt"/>
              </a:rPr>
              <a:t>	      </a:t>
            </a:r>
            <a:r>
              <a:rPr lang="en-IN" baseline="0" dirty="0" err="1">
                <a:latin typeface="+mj-lt"/>
              </a:rPr>
              <a:t>dst</a:t>
            </a:r>
            <a:r>
              <a:rPr lang="en-IN" baseline="0" dirty="0">
                <a:latin typeface="+mj-lt"/>
              </a:rPr>
              <a:t>[</a:t>
            </a:r>
            <a:r>
              <a:rPr lang="en-IN" baseline="0" dirty="0" err="1">
                <a:latin typeface="+mj-lt"/>
              </a:rPr>
              <a:t>i</a:t>
            </a:r>
            <a:r>
              <a:rPr lang="en-IN" baseline="0" dirty="0">
                <a:latin typeface="+mj-lt"/>
              </a:rPr>
              <a:t>] = </a:t>
            </a:r>
            <a:r>
              <a:rPr lang="en-IN" baseline="0" dirty="0" err="1">
                <a:latin typeface="+mj-lt"/>
              </a:rPr>
              <a:t>dst</a:t>
            </a:r>
            <a:r>
              <a:rPr lang="en-IN" baseline="0" dirty="0">
                <a:latin typeface="+mj-lt"/>
              </a:rPr>
              <a:t>[</a:t>
            </a:r>
            <a:r>
              <a:rPr lang="en-IN" baseline="0" dirty="0" err="1">
                <a:latin typeface="+mj-lt"/>
              </a:rPr>
              <a:t>i</a:t>
            </a:r>
            <a:r>
              <a:rPr lang="en-IN" baseline="0" dirty="0">
                <a:latin typeface="+mj-lt"/>
              </a:rPr>
              <a:t>] </a:t>
            </a:r>
            <a:r>
              <a:rPr lang="en-IN" baseline="0" dirty="0">
                <a:latin typeface="+mj-lt"/>
                <a:sym typeface="Symbol" panose="05050102010706020507" pitchFamily="18" charset="2"/>
              </a:rPr>
              <a:t> mask &amp; (</a:t>
            </a:r>
            <a:r>
              <a:rPr lang="en-IN" baseline="0" dirty="0" err="1">
                <a:latin typeface="+mj-lt"/>
                <a:sym typeface="Symbol" panose="05050102010706020507" pitchFamily="18" charset="2"/>
              </a:rPr>
              <a:t>src</a:t>
            </a:r>
            <a:r>
              <a:rPr lang="en-IN" baseline="0" dirty="0">
                <a:latin typeface="+mj-lt"/>
                <a:sym typeface="Symbol" panose="05050102010706020507" pitchFamily="18" charset="2"/>
              </a:rPr>
              <a:t>[</a:t>
            </a:r>
            <a:r>
              <a:rPr lang="en-IN" baseline="0" dirty="0" err="1">
                <a:latin typeface="+mj-lt"/>
                <a:sym typeface="Symbol" panose="05050102010706020507" pitchFamily="18" charset="2"/>
              </a:rPr>
              <a:t>i</a:t>
            </a:r>
            <a:r>
              <a:rPr lang="en-IN" baseline="0" dirty="0">
                <a:latin typeface="+mj-lt"/>
                <a:sym typeface="Symbol" panose="05050102010706020507" pitchFamily="18" charset="2"/>
              </a:rPr>
              <a:t>]  </a:t>
            </a:r>
            <a:r>
              <a:rPr lang="en-IN" baseline="0" dirty="0" err="1">
                <a:latin typeface="+mj-lt"/>
                <a:sym typeface="Symbol" panose="05050102010706020507" pitchFamily="18" charset="2"/>
              </a:rPr>
              <a:t>dst</a:t>
            </a:r>
            <a:r>
              <a:rPr lang="en-IN" baseline="0" dirty="0">
                <a:latin typeface="+mj-lt"/>
                <a:sym typeface="Symbol" panose="05050102010706020507" pitchFamily="18" charset="2"/>
              </a:rPr>
              <a:t>[</a:t>
            </a:r>
            <a:r>
              <a:rPr lang="en-IN" baseline="0" dirty="0" err="1">
                <a:latin typeface="+mj-lt"/>
                <a:sym typeface="Symbol" panose="05050102010706020507" pitchFamily="18" charset="2"/>
              </a:rPr>
              <a:t>i</a:t>
            </a:r>
            <a:r>
              <a:rPr lang="en-IN" baseline="0" dirty="0">
                <a:latin typeface="+mj-lt"/>
                <a:sym typeface="Symbol" panose="05050102010706020507" pitchFamily="18" charset="2"/>
              </a:rPr>
              <a:t>])</a:t>
            </a:r>
            <a:endParaRPr lang="en-IN" baseline="0" dirty="0">
              <a:latin typeface="+mn-lt"/>
            </a:endParaRPr>
          </a:p>
          <a:p>
            <a:r>
              <a:rPr lang="en-IN" baseline="0" dirty="0">
                <a:latin typeface="+mn-lt"/>
              </a:rPr>
              <a:t>}</a:t>
            </a:r>
          </a:p>
          <a:p>
            <a:endParaRPr lang="en-IN" baseline="0" dirty="0">
              <a:latin typeface="+mn-lt"/>
            </a:endParaRPr>
          </a:p>
          <a:p>
            <a:r>
              <a:rPr lang="en-IN" baseline="0" dirty="0">
                <a:latin typeface="+mn-lt"/>
              </a:rPr>
              <a:t>Partitioning should be done based on equality condition of consecutive bits.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851920" y="4221088"/>
            <a:ext cx="2952328" cy="4637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75656" y="3516269"/>
            <a:ext cx="1872208" cy="4637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0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94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94FF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3" grpId="0" build="allAtOnce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853"/>
            <a:ext cx="9144000" cy="463629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91680" y="2276872"/>
            <a:ext cx="1008112" cy="144016"/>
            <a:chOff x="1691680" y="2348880"/>
            <a:chExt cx="1008112" cy="144016"/>
          </a:xfrm>
        </p:grpSpPr>
        <p:cxnSp>
          <p:nvCxnSpPr>
            <p:cNvPr id="5" name="Straight Connector 4"/>
            <p:cNvCxnSpPr/>
            <p:nvPr/>
          </p:nvCxnSpPr>
          <p:spPr bwMode="auto">
            <a:xfrm flipV="1">
              <a:off x="1691680" y="2348880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2699792" y="2348880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691680" y="2348880"/>
              <a:ext cx="10081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1403648" y="184437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aseline="0" dirty="0" err="1">
                <a:latin typeface="+mn-lt"/>
              </a:rPr>
              <a:t>CMOV</a:t>
            </a:r>
            <a:r>
              <a:rPr lang="en-IN" sz="1600" baseline="0" dirty="0">
                <a:latin typeface="+mn-lt"/>
              </a:rPr>
              <a:t> operation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1720" y="2284512"/>
            <a:ext cx="42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aseline="0" dirty="0">
                <a:latin typeface="+mn-lt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59831" y="2284512"/>
            <a:ext cx="42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aseline="0" dirty="0">
                <a:latin typeface="+mn-lt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8336" y="2284512"/>
            <a:ext cx="42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aseline="0" dirty="0">
                <a:latin typeface="+mn-lt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3999" y="2284512"/>
            <a:ext cx="42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aseline="0" dirty="0">
                <a:latin typeface="+mn-lt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8184" y="2284512"/>
            <a:ext cx="42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aseline="0" dirty="0">
                <a:latin typeface="+mn-lt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59090" y="2276872"/>
            <a:ext cx="42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aseline="0" dirty="0">
                <a:latin typeface="+mn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677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0514" y="188640"/>
            <a:ext cx="7886700" cy="994172"/>
          </a:xfrm>
        </p:spPr>
        <p:txBody>
          <a:bodyPr>
            <a:normAutofit/>
          </a:bodyPr>
          <a:lstStyle/>
          <a:p>
            <a:r>
              <a:rPr lang="en-IN" dirty="0">
                <a:latin typeface="+mn-lt"/>
                <a:cs typeface="Times New Roman" panose="02020603050405020304" pitchFamily="18" charset="0"/>
              </a:rPr>
              <a:t>Attacking Unprotected Implementation:</a:t>
            </a:r>
            <a:endParaRPr lang="en-IN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514" y="1484784"/>
            <a:ext cx="76157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Most of the implementations are regular to protect against trivial SPA and timing attacks. Hence </a:t>
            </a:r>
            <a:r>
              <a:rPr lang="en-IN" baseline="0" dirty="0" err="1">
                <a:latin typeface="+mn-lt"/>
              </a:rPr>
              <a:t>PoI</a:t>
            </a:r>
            <a:r>
              <a:rPr lang="en-IN" baseline="0" dirty="0">
                <a:latin typeface="+mn-lt"/>
              </a:rPr>
              <a:t> across multiple bits are the same.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Profiling one bit is enough to mount attack on the entire scalar.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We use Bit 9 for profiling and attack 96 more bits. 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Success rate of 99 percent achieved over unprotected implementation.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234440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0514" y="18864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+mn-lt"/>
                <a:cs typeface="Times New Roman" panose="02020603050405020304" pitchFamily="18" charset="0"/>
              </a:rPr>
              <a:t>Defeating Algorithmic countermeasures:</a:t>
            </a:r>
            <a:endParaRPr lang="en-IN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148" y="1052736"/>
            <a:ext cx="8271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We demonstrate our attack against three well known countermeasures: Scalar Blinding (</a:t>
            </a:r>
            <a:r>
              <a:rPr lang="en-IN" b="1" baseline="0" dirty="0">
                <a:latin typeface="+mn-lt"/>
              </a:rPr>
              <a:t>SB</a:t>
            </a:r>
            <a:r>
              <a:rPr lang="en-IN" baseline="0" dirty="0">
                <a:latin typeface="+mn-lt"/>
              </a:rPr>
              <a:t>), Randomized Projective Co-ordinates (</a:t>
            </a:r>
            <a:r>
              <a:rPr lang="en-IN" b="1" baseline="0" dirty="0">
                <a:latin typeface="+mn-lt"/>
              </a:rPr>
              <a:t>RPC</a:t>
            </a:r>
            <a:r>
              <a:rPr lang="en-IN" baseline="0" dirty="0">
                <a:latin typeface="+mn-lt"/>
              </a:rPr>
              <a:t>), Re-randomized Projective Co-ordinates (</a:t>
            </a:r>
            <a:r>
              <a:rPr lang="en-IN" b="1" baseline="0" dirty="0">
                <a:latin typeface="+mn-lt"/>
              </a:rPr>
              <a:t>RRPC</a:t>
            </a:r>
            <a:r>
              <a:rPr lang="en-IN" baseline="0" dirty="0">
                <a:latin typeface="+mn-lt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Only key dependent leakage exploited, hence data randomization countermeasures (</a:t>
            </a:r>
            <a:r>
              <a:rPr lang="en-IN" b="1" baseline="0" dirty="0">
                <a:latin typeface="+mn-lt"/>
              </a:rPr>
              <a:t>RPC</a:t>
            </a:r>
            <a:r>
              <a:rPr lang="en-IN" baseline="0" dirty="0">
                <a:latin typeface="+mn-lt"/>
              </a:rPr>
              <a:t> and </a:t>
            </a:r>
            <a:r>
              <a:rPr lang="en-IN" b="1" baseline="0" dirty="0">
                <a:latin typeface="+mn-lt"/>
              </a:rPr>
              <a:t>RRPC</a:t>
            </a:r>
            <a:r>
              <a:rPr lang="en-IN" baseline="0" dirty="0">
                <a:latin typeface="+mn-lt"/>
              </a:rPr>
              <a:t>) do not protect against our attack.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Full scalar blinding (</a:t>
            </a:r>
            <a:r>
              <a:rPr lang="en-IN" b="1" baseline="0" dirty="0">
                <a:latin typeface="+mn-lt"/>
              </a:rPr>
              <a:t>SB</a:t>
            </a:r>
            <a:r>
              <a:rPr lang="en-IN" baseline="0" dirty="0">
                <a:latin typeface="+mn-lt"/>
              </a:rPr>
              <a:t>) provides protection against our attack. 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But, in an insufficiently blinded implementation with short blinding factor, we will still be able to perform the attack.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One unblinded bit is enough to mount our attack. </a:t>
            </a:r>
          </a:p>
        </p:txBody>
      </p:sp>
    </p:spTree>
    <p:extLst>
      <p:ext uri="{BB962C8B-B14F-4D97-AF65-F5344CB8AC3E}">
        <p14:creationId xmlns:p14="http://schemas.microsoft.com/office/powerpoint/2010/main" val="35430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0514" y="18864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+mn-lt"/>
                <a:cs typeface="Times New Roman" panose="02020603050405020304" pitchFamily="18" charset="0"/>
              </a:rPr>
              <a:t>Defeating Algorithmic countermeasures:</a:t>
            </a:r>
            <a:endParaRPr lang="en-IN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811" y="1182812"/>
            <a:ext cx="83439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Secret Scalar K, Blinding Factor B, Group Order G.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T = G x B + 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G = 2^(252) + 27742317777372353535851937790883648493 (Only 127 LSB bits are non zero).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For a 255 bit scalar, minimum blinding factor required to corrupt all the keys is 128.</a:t>
            </a:r>
          </a:p>
          <a:p>
            <a:r>
              <a:rPr lang="en-IN" baseline="0" dirty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We used a blinding factor of 32 and hence 96 LSB bits are  left un-blinded. </a:t>
            </a:r>
          </a:p>
          <a:p>
            <a:endParaRPr lang="en-IN" baseline="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31640" y="2829367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63688" y="2829367"/>
            <a:ext cx="432048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95736" y="2827433"/>
            <a:ext cx="432048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27784" y="2827433"/>
            <a:ext cx="432048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59832" y="2827433"/>
            <a:ext cx="432048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91880" y="2829367"/>
            <a:ext cx="432048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23928" y="2829367"/>
            <a:ext cx="432048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55976" y="2827433"/>
            <a:ext cx="432048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88024" y="2827433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20072" y="2827433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658514" y="2827527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956" y="2826925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392983" y="2826925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4788024" y="2564904"/>
            <a:ext cx="9361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6666992" y="2564904"/>
            <a:ext cx="11124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763688" y="2564904"/>
            <a:ext cx="9361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3675534" y="2564904"/>
            <a:ext cx="11124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835266" y="233407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127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44735" y="233407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127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89045" y="233407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  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056154" y="3587824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483338" y="3585890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915386" y="3585890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347434" y="3585890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6051290" y="3429000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7342027" y="3429000"/>
            <a:ext cx="4374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6715801" y="319816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32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1326233" y="5066234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758281" y="5066234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190329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622377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054425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486473" y="5066234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918521" y="5066234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350569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782617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214665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613835" y="5066234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045883" y="5066234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77931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09979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342027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8253" y="27766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247" y="350086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3212" y="498735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K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6529004" y="2825803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60935" y="2826925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1293355" y="5066234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1725403" y="5066234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2157451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2589499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3021547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3453595" y="5066234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3885643" y="5066234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4317691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4749739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181787" y="506430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061855" y="4276493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1309327" y="4282224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1740178" y="4280290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2173423" y="4280290"/>
            <a:ext cx="432048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2605471" y="4280290"/>
            <a:ext cx="432048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3037519" y="4280290"/>
            <a:ext cx="432048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3469567" y="4282224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3901615" y="4282224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4333663" y="4280290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4765711" y="4280290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5197759" y="4280290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5632001" y="4278427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6491709" y="4276493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6918270" y="4276493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7350318" y="4276493"/>
            <a:ext cx="432048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57" name="Straight Arrow Connector 156"/>
          <p:cNvCxnSpPr/>
          <p:nvPr/>
        </p:nvCxnSpPr>
        <p:spPr bwMode="auto">
          <a:xfrm flipV="1">
            <a:off x="3469567" y="4083754"/>
            <a:ext cx="168489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/>
          <p:cNvCxnSpPr>
            <a:endCxn id="159" idx="3"/>
          </p:cNvCxnSpPr>
          <p:nvPr/>
        </p:nvCxnSpPr>
        <p:spPr bwMode="auto">
          <a:xfrm flipH="1" flipV="1">
            <a:off x="5874538" y="4083755"/>
            <a:ext cx="1894182" cy="2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9" name="TextBox 158"/>
          <p:cNvSpPr txBox="1"/>
          <p:nvPr/>
        </p:nvSpPr>
        <p:spPr>
          <a:xfrm>
            <a:off x="5154458" y="385292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159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840937" y="6260489"/>
            <a:ext cx="19291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b="1" baseline="0" dirty="0" err="1">
                <a:latin typeface="+mn-lt"/>
              </a:rPr>
              <a:t>UNBLINDED</a:t>
            </a:r>
            <a:r>
              <a:rPr lang="en-IN" b="1" baseline="0" dirty="0">
                <a:latin typeface="+mn-lt"/>
              </a:rPr>
              <a:t>!!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303292" y="580285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1735340" y="580285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2167388" y="5800916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2599436" y="5800916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3031484" y="5800916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3463532" y="580285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3895580" y="5802850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4327628" y="5800916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4759676" y="5800916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5191724" y="5800916"/>
            <a:ext cx="43204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5590894" y="5802850"/>
            <a:ext cx="432048" cy="360040"/>
          </a:xfrm>
          <a:prstGeom prst="rect">
            <a:avLst/>
          </a:prstGeom>
          <a:solidFill>
            <a:srgbClr val="153F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6022942" y="5802850"/>
            <a:ext cx="432048" cy="360040"/>
          </a:xfrm>
          <a:prstGeom prst="rect">
            <a:avLst/>
          </a:prstGeom>
          <a:solidFill>
            <a:srgbClr val="153F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6454990" y="5800916"/>
            <a:ext cx="432048" cy="360040"/>
          </a:xfrm>
          <a:prstGeom prst="rect">
            <a:avLst/>
          </a:prstGeom>
          <a:solidFill>
            <a:srgbClr val="153F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6887038" y="5800916"/>
            <a:ext cx="432048" cy="360040"/>
          </a:xfrm>
          <a:prstGeom prst="rect">
            <a:avLst/>
          </a:prstGeom>
          <a:solidFill>
            <a:srgbClr val="153F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7319086" y="5800916"/>
            <a:ext cx="432048" cy="360040"/>
          </a:xfrm>
          <a:prstGeom prst="rect">
            <a:avLst/>
          </a:prstGeom>
          <a:solidFill>
            <a:srgbClr val="153F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83376" y="577947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T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1270414" y="5802850"/>
            <a:ext cx="432048" cy="360040"/>
          </a:xfrm>
          <a:prstGeom prst="rect">
            <a:avLst/>
          </a:prstGeom>
          <a:solidFill>
            <a:srgbClr val="153F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1702462" y="5802850"/>
            <a:ext cx="432048" cy="360040"/>
          </a:xfrm>
          <a:prstGeom prst="rect">
            <a:avLst/>
          </a:prstGeom>
          <a:solidFill>
            <a:srgbClr val="084BA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2134510" y="5800916"/>
            <a:ext cx="432048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2566558" y="5800916"/>
            <a:ext cx="432048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2998606" y="5800916"/>
            <a:ext cx="432048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3430654" y="5802850"/>
            <a:ext cx="432048" cy="360040"/>
          </a:xfrm>
          <a:prstGeom prst="rect">
            <a:avLst/>
          </a:prstGeom>
          <a:solidFill>
            <a:srgbClr val="153F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3862702" y="5802850"/>
            <a:ext cx="432048" cy="360040"/>
          </a:xfrm>
          <a:prstGeom prst="rect">
            <a:avLst/>
          </a:prstGeom>
          <a:solidFill>
            <a:srgbClr val="153F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4294750" y="5800916"/>
            <a:ext cx="432048" cy="360040"/>
          </a:xfrm>
          <a:prstGeom prst="rect">
            <a:avLst/>
          </a:prstGeom>
          <a:solidFill>
            <a:srgbClr val="153F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4726798" y="5800916"/>
            <a:ext cx="432048" cy="360040"/>
          </a:xfrm>
          <a:prstGeom prst="rect">
            <a:avLst/>
          </a:prstGeom>
          <a:solidFill>
            <a:srgbClr val="153F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5158846" y="5800916"/>
            <a:ext cx="432048" cy="360040"/>
          </a:xfrm>
          <a:prstGeom prst="rect">
            <a:avLst/>
          </a:prstGeom>
          <a:solidFill>
            <a:srgbClr val="153FC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461882" y="3555144"/>
            <a:ext cx="67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X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D31BA1D3-A1E2-4C26-A4E9-655592D9E5B1}"/>
              </a:ext>
            </a:extLst>
          </p:cNvPr>
          <p:cNvCxnSpPr>
            <a:cxnSpLocks/>
          </p:cNvCxnSpPr>
          <p:nvPr/>
        </p:nvCxnSpPr>
        <p:spPr bwMode="auto">
          <a:xfrm>
            <a:off x="1326233" y="4065822"/>
            <a:ext cx="1385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BA413A0-893E-413F-BF4B-27D645B8E842}"/>
              </a:ext>
            </a:extLst>
          </p:cNvPr>
          <p:cNvCxnSpPr>
            <a:cxnSpLocks/>
            <a:endCxn id="109" idx="3"/>
          </p:cNvCxnSpPr>
          <p:nvPr/>
        </p:nvCxnSpPr>
        <p:spPr bwMode="auto">
          <a:xfrm flipH="1">
            <a:off x="1991807" y="4065822"/>
            <a:ext cx="1985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F464D17-1113-49B8-8A47-7424AD152748}"/>
              </a:ext>
            </a:extLst>
          </p:cNvPr>
          <p:cNvSpPr txBox="1"/>
          <p:nvPr/>
        </p:nvSpPr>
        <p:spPr>
          <a:xfrm>
            <a:off x="1464808" y="3834989"/>
            <a:ext cx="52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32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5BF7342-D61F-4900-883B-5EE539454E5E}"/>
              </a:ext>
            </a:extLst>
          </p:cNvPr>
          <p:cNvCxnSpPr>
            <a:cxnSpLocks/>
          </p:cNvCxnSpPr>
          <p:nvPr/>
        </p:nvCxnSpPr>
        <p:spPr bwMode="auto">
          <a:xfrm>
            <a:off x="2170894" y="4064855"/>
            <a:ext cx="40818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B00001F-1F97-4580-8026-74E9169C5DE3}"/>
              </a:ext>
            </a:extLst>
          </p:cNvPr>
          <p:cNvCxnSpPr>
            <a:cxnSpLocks/>
          </p:cNvCxnSpPr>
          <p:nvPr/>
        </p:nvCxnSpPr>
        <p:spPr bwMode="auto">
          <a:xfrm flipH="1">
            <a:off x="3044275" y="4083754"/>
            <a:ext cx="4192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B5ED162-2836-4E9F-9D08-5354782D37F2}"/>
              </a:ext>
            </a:extLst>
          </p:cNvPr>
          <p:cNvSpPr txBox="1"/>
          <p:nvPr/>
        </p:nvSpPr>
        <p:spPr>
          <a:xfrm>
            <a:off x="2589499" y="3845226"/>
            <a:ext cx="50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33693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33" grpId="0"/>
      <p:bldP spid="33" grpId="1"/>
      <p:bldP spid="34" grpId="0"/>
      <p:bldP spid="34" grpId="1"/>
      <p:bldP spid="35" grpId="0"/>
      <p:bldP spid="35" grpId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7" grpId="0"/>
      <p:bldP spid="57" grpId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/>
      <p:bldP spid="73" grpId="1"/>
      <p:bldP spid="74" grpId="0"/>
      <p:bldP spid="74" grpId="1"/>
      <p:bldP spid="75" grpId="0"/>
      <p:bldP spid="75" grpId="1"/>
      <p:bldP spid="117" grpId="0" animBg="1"/>
      <p:bldP spid="117" grpId="1" animBg="1"/>
      <p:bldP spid="118" grpId="0" animBg="1"/>
      <p:bldP spid="118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59" grpId="0"/>
      <p:bldP spid="159" grpId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/>
      <p:bldP spid="180" grpId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2" animBg="1"/>
      <p:bldP spid="190" grpId="0" animBg="1"/>
      <p:bldP spid="190" grpId="1" animBg="1"/>
      <p:bldP spid="192" grpId="0"/>
      <p:bldP spid="192" grpId="1"/>
      <p:bldP spid="109" grpId="0"/>
      <p:bldP spid="109" grpId="1"/>
      <p:bldP spid="119" grpId="0"/>
      <p:bldP spid="11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0514" y="18864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+mn-lt"/>
                <a:cs typeface="Times New Roman" panose="02020603050405020304" pitchFamily="18" charset="0"/>
              </a:rPr>
              <a:t>Defeating Algorithmic countermeasures:</a:t>
            </a:r>
            <a:endParaRPr lang="en-IN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47F6F-53A2-E742-8B25-143029E59302}"/>
              </a:ext>
            </a:extLst>
          </p:cNvPr>
          <p:cNvSpPr/>
          <p:nvPr/>
        </p:nvSpPr>
        <p:spPr>
          <a:xfrm>
            <a:off x="620514" y="1268760"/>
            <a:ext cx="8343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IN" baseline="0" dirty="0">
                <a:latin typeface="+mn-lt"/>
              </a:rPr>
              <a:t>For a 255 bit scalar, minimum blinding factor required to corrupt all the keys is 128.</a:t>
            </a:r>
          </a:p>
          <a:p>
            <a:r>
              <a:rPr lang="en-IN" baseline="0" dirty="0">
                <a:latin typeface="+mn-lt"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IN" baseline="0" dirty="0">
                <a:latin typeface="+mn-lt"/>
              </a:rPr>
              <a:t>We used a blinding factor of 32 and hence 96 LSB bits are  left un-blinded. </a:t>
            </a:r>
          </a:p>
          <a:p>
            <a:pPr marL="342900" indent="-342900">
              <a:buFont typeface="Wingdings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IN" baseline="0" dirty="0">
                <a:latin typeface="+mn-lt"/>
              </a:rPr>
              <a:t>Hence, we profile the 200</a:t>
            </a:r>
            <a:r>
              <a:rPr lang="en-IN" baseline="30000" dirty="0">
                <a:latin typeface="+mn-lt"/>
              </a:rPr>
              <a:t>th</a:t>
            </a:r>
            <a:r>
              <a:rPr lang="en-IN" baseline="0" dirty="0">
                <a:latin typeface="+mn-lt"/>
              </a:rPr>
              <a:t> bit of scalar which is un-blinded to attack the other blinded bits.</a:t>
            </a:r>
          </a:p>
        </p:txBody>
      </p:sp>
    </p:spTree>
    <p:extLst>
      <p:ext uri="{BB962C8B-B14F-4D97-AF65-F5344CB8AC3E}">
        <p14:creationId xmlns:p14="http://schemas.microsoft.com/office/powerpoint/2010/main" val="4158302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881" y="160129"/>
            <a:ext cx="7886700" cy="656331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+mn-lt"/>
                <a:cs typeface="Times New Roman" panose="02020603050405020304" pitchFamily="18" charset="0"/>
              </a:rPr>
              <a:t>Defeating Algorithmic countermeasures:</a:t>
            </a:r>
            <a:endParaRPr lang="en-IN" sz="36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5" y="1772816"/>
            <a:ext cx="4078208" cy="2842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92" y="1772816"/>
            <a:ext cx="4265766" cy="2842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79715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baseline="0" dirty="0">
                <a:latin typeface="+mn-lt"/>
              </a:rPr>
              <a:t>t-test for blinded bit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9569" y="4797151"/>
            <a:ext cx="385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baseline="0" dirty="0">
                <a:latin typeface="+mn-lt"/>
              </a:rPr>
              <a:t>t-test for non-blinded bit 200</a:t>
            </a:r>
          </a:p>
        </p:txBody>
      </p:sp>
    </p:spTree>
    <p:extLst>
      <p:ext uri="{BB962C8B-B14F-4D97-AF65-F5344CB8AC3E}">
        <p14:creationId xmlns:p14="http://schemas.microsoft.com/office/powerpoint/2010/main" val="36248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881" y="160129"/>
            <a:ext cx="7886700" cy="656331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+mn-lt"/>
                <a:cs typeface="Times New Roman" panose="02020603050405020304" pitchFamily="18" charset="0"/>
              </a:rPr>
              <a:t>Defeating Algorithmic countermeasures:</a:t>
            </a:r>
            <a:endParaRPr lang="en-IN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79715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baseline="0" dirty="0">
                <a:latin typeface="+mn-lt"/>
              </a:rPr>
              <a:t>clustering for blinded bit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9569" y="4797151"/>
            <a:ext cx="385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baseline="0" dirty="0">
                <a:latin typeface="+mn-lt"/>
              </a:rPr>
              <a:t>clustering for non-blinded bit 200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4" y="1584524"/>
            <a:ext cx="4166407" cy="3124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44" y="1600852"/>
            <a:ext cx="4295626" cy="31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6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94172"/>
          </a:xfrm>
        </p:spPr>
        <p:txBody>
          <a:bodyPr>
            <a:normAutofit/>
          </a:bodyPr>
          <a:lstStyle/>
          <a:p>
            <a:r>
              <a:rPr lang="en-IN" sz="4800" dirty="0">
                <a:latin typeface="+mn-lt"/>
                <a:cs typeface="Times New Roman" panose="02020603050405020304" pitchFamily="18" charset="0"/>
              </a:rPr>
              <a:t>Context</a:t>
            </a:r>
            <a:endParaRPr lang="en-IN" sz="4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412776"/>
            <a:ext cx="7615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 wide-variety of side-channel attacks are known against Elliptic-curve cryptographic (ECC) implementations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Development of generic power analysis techniques for embedded ECC implementations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Attacking ECC in a </a:t>
            </a:r>
            <a:r>
              <a:rPr lang="en-IN" b="1" baseline="0" dirty="0">
                <a:latin typeface="+mn-lt"/>
              </a:rPr>
              <a:t>black box </a:t>
            </a:r>
            <a:r>
              <a:rPr lang="en-IN" baseline="0" dirty="0">
                <a:latin typeface="+mn-lt"/>
              </a:rPr>
              <a:t>setting (or with very minimal information) using single trace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Defeating well known </a:t>
            </a:r>
            <a:r>
              <a:rPr lang="en-IN" b="1" baseline="0" dirty="0">
                <a:latin typeface="+mn-lt"/>
              </a:rPr>
              <a:t>algorithmic</a:t>
            </a:r>
            <a:r>
              <a:rPr lang="en-IN" baseline="0" dirty="0">
                <a:latin typeface="+mn-lt"/>
              </a:rPr>
              <a:t> SCA countermeasures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Post-Quantum Crypto is here, stop working on </a:t>
            </a:r>
            <a:r>
              <a:rPr lang="en-IN" b="1" baseline="0" dirty="0">
                <a:latin typeface="+mn-lt"/>
              </a:rPr>
              <a:t>ECC</a:t>
            </a:r>
            <a:r>
              <a:rPr lang="en-IN" baseline="0" dirty="0">
                <a:latin typeface="+mn-lt"/>
              </a:rPr>
              <a:t>... :P</a:t>
            </a:r>
          </a:p>
        </p:txBody>
      </p:sp>
    </p:spTree>
    <p:extLst>
      <p:ext uri="{BB962C8B-B14F-4D97-AF65-F5344CB8AC3E}">
        <p14:creationId xmlns:p14="http://schemas.microsoft.com/office/powerpoint/2010/main" val="8911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96071" y="192620"/>
            <a:ext cx="7886700" cy="715537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  <a:cs typeface="Times New Roman" panose="02020603050405020304" pitchFamily="18" charset="0"/>
              </a:rPr>
              <a:t>Countering varying conditions: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6071" y="980728"/>
            <a:ext cx="8343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Variations might occur due to environmental effects, different device used for profiling and for attack, different probe position </a:t>
            </a:r>
            <a:r>
              <a:rPr lang="en-IN" baseline="0">
                <a:latin typeface="+mn-lt"/>
              </a:rPr>
              <a:t>etc.</a:t>
            </a:r>
            <a:endParaRPr lang="en-IN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54" y="2972380"/>
            <a:ext cx="5472608" cy="3885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54" y="3033067"/>
            <a:ext cx="5472608" cy="386595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2247778" y="5085184"/>
            <a:ext cx="556458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225126" y="4254187"/>
            <a:ext cx="1606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aseline="0" dirty="0">
                <a:latin typeface="+mn-lt"/>
              </a:rPr>
              <a:t>Global Threshold</a:t>
            </a:r>
          </a:p>
        </p:txBody>
      </p:sp>
      <p:sp>
        <p:nvSpPr>
          <p:cNvPr id="13" name="Rectangle 12"/>
          <p:cNvSpPr/>
          <p:nvPr/>
        </p:nvSpPr>
        <p:spPr bwMode="auto">
          <a:xfrm rot="2244919">
            <a:off x="7480072" y="4548301"/>
            <a:ext cx="1080120" cy="1109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8060155">
            <a:off x="7489247" y="4548300"/>
            <a:ext cx="1080120" cy="1109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8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6071" y="192620"/>
            <a:ext cx="7886700" cy="715537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  <a:cs typeface="Times New Roman" panose="02020603050405020304" pitchFamily="18" charset="0"/>
              </a:rPr>
              <a:t>Countering varying conditions: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071" y="1556792"/>
            <a:ext cx="83439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Instead of using the global threshold, we track the changing threshold using moving average.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We collect multiple traces(n) to attack instead of a single trace attack and dynamically determine the attack threshold.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Given that we will have equal or approximate number of bits with both values(0/1), we take the mean of all the corresponding </a:t>
            </a:r>
            <a:r>
              <a:rPr lang="en-IN" b="1" baseline="0" dirty="0">
                <a:latin typeface="+mn-lt"/>
              </a:rPr>
              <a:t>m</a:t>
            </a:r>
            <a:r>
              <a:rPr lang="en-IN" b="1" dirty="0">
                <a:latin typeface="+mn-lt"/>
              </a:rPr>
              <a:t>i </a:t>
            </a:r>
            <a:r>
              <a:rPr lang="en-IN" baseline="0" dirty="0">
                <a:latin typeface="+mn-lt"/>
              </a:rPr>
              <a:t>over a fixed window (w) covering the whole window. </a:t>
            </a: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04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6071" y="192620"/>
            <a:ext cx="7886700" cy="715537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  <a:cs typeface="Times New Roman" panose="02020603050405020304" pitchFamily="18" charset="0"/>
              </a:rPr>
              <a:t>Countering varying conditions: 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691680" y="1268760"/>
            <a:ext cx="0" cy="4608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1699297" y="5877272"/>
            <a:ext cx="62570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474594" y="2065327"/>
            <a:ext cx="175828" cy="152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484206" y="2065327"/>
            <a:ext cx="135632" cy="152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2969041" y="2183355"/>
            <a:ext cx="175828" cy="152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2978653" y="2183355"/>
            <a:ext cx="135632" cy="152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979" y="3615110"/>
            <a:ext cx="209550" cy="1809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76" y="3740748"/>
            <a:ext cx="209550" cy="1809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204" y="3428999"/>
            <a:ext cx="209550" cy="18097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472" y="2339107"/>
            <a:ext cx="209550" cy="18097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54" y="2431898"/>
            <a:ext cx="209550" cy="18097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34" y="3770057"/>
            <a:ext cx="209550" cy="18097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35" y="2158132"/>
            <a:ext cx="209550" cy="18097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93" y="3803315"/>
            <a:ext cx="209550" cy="18097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38" y="2107329"/>
            <a:ext cx="209550" cy="1809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011" y="3956874"/>
            <a:ext cx="209550" cy="18097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63" y="3984290"/>
            <a:ext cx="209550" cy="1809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746" y="3757114"/>
            <a:ext cx="209550" cy="1809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656" y="2179762"/>
            <a:ext cx="209550" cy="1809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65" y="1950028"/>
            <a:ext cx="209550" cy="18097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317" y="3982256"/>
            <a:ext cx="209550" cy="18097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170" y="1935097"/>
            <a:ext cx="209550" cy="18097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75" y="2266103"/>
            <a:ext cx="209550" cy="18097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765" y="1859540"/>
            <a:ext cx="209550" cy="18097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025" y="3546783"/>
            <a:ext cx="209550" cy="18097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540" y="3470974"/>
            <a:ext cx="209550" cy="18097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453" y="3259520"/>
            <a:ext cx="209550" cy="18097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361" y="3448520"/>
            <a:ext cx="209550" cy="1809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407" y="3622731"/>
            <a:ext cx="209550" cy="18097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261" y="3259520"/>
            <a:ext cx="209550" cy="18097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531" y="3133233"/>
            <a:ext cx="209550" cy="18097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315" y="1780143"/>
            <a:ext cx="209550" cy="18097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522" y="1874085"/>
            <a:ext cx="209550" cy="18097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890" y="1643382"/>
            <a:ext cx="209550" cy="18097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440" y="1478863"/>
            <a:ext cx="209550" cy="18097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097" y="1797013"/>
            <a:ext cx="209550" cy="18097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57" y="1542637"/>
            <a:ext cx="209550" cy="18097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04" y="2076501"/>
            <a:ext cx="209550" cy="18097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797" y="1796824"/>
            <a:ext cx="209550" cy="1809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249" y="1552894"/>
            <a:ext cx="209550" cy="1809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474" y="1315667"/>
            <a:ext cx="209550" cy="18097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99" y="1315666"/>
            <a:ext cx="209550" cy="1809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52" y="3435619"/>
            <a:ext cx="209550" cy="18097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474" y="2987860"/>
            <a:ext cx="209550" cy="18097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249" y="3264901"/>
            <a:ext cx="209550" cy="18097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713" y="3470974"/>
            <a:ext cx="209550" cy="18097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853" y="3233746"/>
            <a:ext cx="209550" cy="18097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349" y="2934157"/>
            <a:ext cx="209550" cy="180975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802" y="3155934"/>
            <a:ext cx="209550" cy="18097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642" y="2851290"/>
            <a:ext cx="209550" cy="180975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061" y="1633124"/>
            <a:ext cx="209550" cy="18097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694" y="1441901"/>
            <a:ext cx="209550" cy="18097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802" y="1215279"/>
            <a:ext cx="209550" cy="18097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73" y="1542636"/>
            <a:ext cx="209550" cy="18097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268" y="1658623"/>
            <a:ext cx="209550" cy="18097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761" y="1288470"/>
            <a:ext cx="209550" cy="18097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914" y="1489052"/>
            <a:ext cx="209550" cy="180975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223" y="2952258"/>
            <a:ext cx="209550" cy="18097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448" y="3222331"/>
            <a:ext cx="209550" cy="180975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659" y="2977577"/>
            <a:ext cx="209550" cy="180975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893" y="1579539"/>
            <a:ext cx="209550" cy="180975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586" y="1362984"/>
            <a:ext cx="209550" cy="18097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99" y="1693375"/>
            <a:ext cx="209550" cy="18097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565" y="1365616"/>
            <a:ext cx="209550" cy="18097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835" y="1212105"/>
            <a:ext cx="209550" cy="18097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544" y="1478862"/>
            <a:ext cx="209550" cy="18097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01" y="1122349"/>
            <a:ext cx="209550" cy="18097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442" y="1134691"/>
            <a:ext cx="209550" cy="18097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50" y="1633123"/>
            <a:ext cx="209550" cy="180975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305" y="1723610"/>
            <a:ext cx="209550" cy="18097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784" y="1260926"/>
            <a:ext cx="209550" cy="18097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42" y="1508645"/>
            <a:ext cx="209550" cy="180975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817" y="1849549"/>
            <a:ext cx="209550" cy="180975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849" y="1914832"/>
            <a:ext cx="209550" cy="180975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131" y="3078347"/>
            <a:ext cx="209550" cy="18097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356" y="3264901"/>
            <a:ext cx="209550" cy="180975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990" y="3421239"/>
            <a:ext cx="209550" cy="180975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914" y="3435618"/>
            <a:ext cx="209550" cy="180975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79" y="3470974"/>
            <a:ext cx="209550" cy="180975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858" y="3143258"/>
            <a:ext cx="209550" cy="180975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906" y="3345130"/>
            <a:ext cx="209550" cy="180975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279" y="3551004"/>
            <a:ext cx="209550" cy="180975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435" y="3473666"/>
            <a:ext cx="209550" cy="180975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77" y="3689418"/>
            <a:ext cx="209550" cy="180975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544" y="3156106"/>
            <a:ext cx="209550" cy="180975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697" y="3385383"/>
            <a:ext cx="209550" cy="180975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14" y="3637270"/>
            <a:ext cx="209550" cy="180975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18" y="3588672"/>
            <a:ext cx="209550" cy="18097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72" y="3383178"/>
            <a:ext cx="209550" cy="180975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053" y="3157452"/>
            <a:ext cx="209550" cy="180975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00" y="3384815"/>
            <a:ext cx="209550" cy="180975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407" y="3601622"/>
            <a:ext cx="209550" cy="180975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50" y="3740338"/>
            <a:ext cx="209550" cy="180975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665" y="3601622"/>
            <a:ext cx="209550" cy="180975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550" y="3246421"/>
            <a:ext cx="209550" cy="180975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55" y="3042745"/>
            <a:ext cx="209550" cy="180975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95" y="3435618"/>
            <a:ext cx="209550" cy="180975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923" y="3689418"/>
            <a:ext cx="209550" cy="180975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905" y="3828985"/>
            <a:ext cx="209550" cy="180975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908" y="3892870"/>
            <a:ext cx="209550" cy="180975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889" y="3614178"/>
            <a:ext cx="209550" cy="180975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453" y="1249023"/>
            <a:ext cx="209550" cy="180975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631" y="1604224"/>
            <a:ext cx="209550" cy="180975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02" y="1350424"/>
            <a:ext cx="209550" cy="180975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9" y="1654004"/>
            <a:ext cx="209550" cy="180975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908" y="1924658"/>
            <a:ext cx="209550" cy="180975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697" y="1377727"/>
            <a:ext cx="209550" cy="18097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570" y="2036254"/>
            <a:ext cx="209550" cy="180975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40" y="2149291"/>
            <a:ext cx="209550" cy="180975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526" y="1632679"/>
            <a:ext cx="209550" cy="180975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714" y="1427457"/>
            <a:ext cx="209550" cy="180975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301" y="2124200"/>
            <a:ext cx="209550" cy="180975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161" y="2264880"/>
            <a:ext cx="209550" cy="180975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826" y="1898115"/>
            <a:ext cx="209550" cy="180975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779" y="1693374"/>
            <a:ext cx="209550" cy="180975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029" y="1934654"/>
            <a:ext cx="209550" cy="180975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837" y="2183355"/>
            <a:ext cx="209550" cy="180975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280" y="2355367"/>
            <a:ext cx="209550" cy="180975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79" y="1974839"/>
            <a:ext cx="209550" cy="180975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276" y="3370067"/>
            <a:ext cx="209550" cy="18097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345" y="3878876"/>
            <a:ext cx="209550" cy="180975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974" y="4055405"/>
            <a:ext cx="209550" cy="180975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102" y="3482528"/>
            <a:ext cx="209550" cy="180975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714" y="3674077"/>
            <a:ext cx="209550" cy="180975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28" y="3903241"/>
            <a:ext cx="209550" cy="180975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961" y="3267545"/>
            <a:ext cx="209550" cy="180975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36" y="3700142"/>
            <a:ext cx="209550" cy="180975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896" y="3407190"/>
            <a:ext cx="209550" cy="180975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548" y="3978652"/>
            <a:ext cx="209550" cy="180975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777" y="4118373"/>
            <a:ext cx="209550" cy="180975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580" y="4197431"/>
            <a:ext cx="209550" cy="180975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726" y="2229302"/>
            <a:ext cx="209550" cy="180975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7" y="3637270"/>
            <a:ext cx="209550" cy="180975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78" y="3930388"/>
            <a:ext cx="209550" cy="180975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79" y="4222616"/>
            <a:ext cx="209550" cy="180975"/>
          </a:xfrm>
          <a:prstGeom prst="rect">
            <a:avLst/>
          </a:prstGeom>
        </p:spPr>
      </p:pic>
      <p:cxnSp>
        <p:nvCxnSpPr>
          <p:cNvPr id="212" name="Straight Connector 211"/>
          <p:cNvCxnSpPr/>
          <p:nvPr/>
        </p:nvCxnSpPr>
        <p:spPr bwMode="auto">
          <a:xfrm>
            <a:off x="2130835" y="908157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/>
          <p:nvPr/>
        </p:nvCxnSpPr>
        <p:spPr bwMode="auto">
          <a:xfrm>
            <a:off x="2820431" y="908157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" name="Oval 234"/>
          <p:cNvSpPr/>
          <p:nvPr/>
        </p:nvSpPr>
        <p:spPr bwMode="auto">
          <a:xfrm>
            <a:off x="2392214" y="2987421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867226" y="5205727"/>
            <a:ext cx="125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0" dirty="0">
                <a:latin typeface="+mn-lt"/>
              </a:rPr>
              <a:t>Window</a:t>
            </a:r>
          </a:p>
        </p:txBody>
      </p:sp>
      <p:cxnSp>
        <p:nvCxnSpPr>
          <p:cNvPr id="237" name="Straight Connector 236"/>
          <p:cNvCxnSpPr/>
          <p:nvPr/>
        </p:nvCxnSpPr>
        <p:spPr bwMode="auto">
          <a:xfrm>
            <a:off x="2356828" y="908157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>
            <a:off x="3046424" y="908157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9" name="Oval 238"/>
          <p:cNvSpPr/>
          <p:nvPr/>
        </p:nvSpPr>
        <p:spPr bwMode="auto">
          <a:xfrm>
            <a:off x="2631198" y="2937022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40" name="Straight Connector 239"/>
          <p:cNvCxnSpPr/>
          <p:nvPr/>
        </p:nvCxnSpPr>
        <p:spPr bwMode="auto">
          <a:xfrm>
            <a:off x="2548031" y="908157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>
            <a:off x="3307720" y="909306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2" name="Oval 241"/>
          <p:cNvSpPr/>
          <p:nvPr/>
        </p:nvSpPr>
        <p:spPr bwMode="auto">
          <a:xfrm>
            <a:off x="2860470" y="2848735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43" name="Straight Connector 242"/>
          <p:cNvCxnSpPr/>
          <p:nvPr/>
        </p:nvCxnSpPr>
        <p:spPr bwMode="auto">
          <a:xfrm>
            <a:off x="2810965" y="882223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/>
          <p:nvPr/>
        </p:nvCxnSpPr>
        <p:spPr bwMode="auto">
          <a:xfrm>
            <a:off x="3500561" y="882223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5" name="Oval 244"/>
          <p:cNvSpPr/>
          <p:nvPr/>
        </p:nvSpPr>
        <p:spPr bwMode="auto">
          <a:xfrm>
            <a:off x="3123404" y="2822801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46" name="Straight Connector 245"/>
          <p:cNvCxnSpPr/>
          <p:nvPr/>
        </p:nvCxnSpPr>
        <p:spPr bwMode="auto">
          <a:xfrm>
            <a:off x="3041463" y="905581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/>
          <p:nvPr/>
        </p:nvCxnSpPr>
        <p:spPr bwMode="auto">
          <a:xfrm>
            <a:off x="3721172" y="905581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8" name="Oval 247"/>
          <p:cNvSpPr/>
          <p:nvPr/>
        </p:nvSpPr>
        <p:spPr bwMode="auto">
          <a:xfrm>
            <a:off x="3340720" y="2728452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11" name="Straight Connector 210"/>
          <p:cNvCxnSpPr/>
          <p:nvPr/>
        </p:nvCxnSpPr>
        <p:spPr bwMode="auto">
          <a:xfrm>
            <a:off x="3301051" y="889082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/>
          <p:cNvCxnSpPr/>
          <p:nvPr/>
        </p:nvCxnSpPr>
        <p:spPr bwMode="auto">
          <a:xfrm>
            <a:off x="3980760" y="889082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" name="Oval 214"/>
          <p:cNvSpPr/>
          <p:nvPr/>
        </p:nvSpPr>
        <p:spPr bwMode="auto">
          <a:xfrm>
            <a:off x="3573201" y="2607555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16" name="Straight Connector 215"/>
          <p:cNvCxnSpPr/>
          <p:nvPr/>
        </p:nvCxnSpPr>
        <p:spPr bwMode="auto">
          <a:xfrm>
            <a:off x="3506284" y="882223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>
            <a:off x="4185993" y="882223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Oval 217"/>
          <p:cNvSpPr/>
          <p:nvPr/>
        </p:nvSpPr>
        <p:spPr bwMode="auto">
          <a:xfrm>
            <a:off x="3791137" y="2511183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19" name="Straight Connector 218"/>
          <p:cNvCxnSpPr/>
          <p:nvPr/>
        </p:nvCxnSpPr>
        <p:spPr bwMode="auto">
          <a:xfrm>
            <a:off x="3721665" y="891424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/>
          <p:cNvCxnSpPr/>
          <p:nvPr/>
        </p:nvCxnSpPr>
        <p:spPr bwMode="auto">
          <a:xfrm>
            <a:off x="4401374" y="891424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1" name="Oval 220"/>
          <p:cNvSpPr/>
          <p:nvPr/>
        </p:nvSpPr>
        <p:spPr bwMode="auto">
          <a:xfrm>
            <a:off x="4008094" y="2416010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22" name="Straight Connector 221"/>
          <p:cNvCxnSpPr/>
          <p:nvPr/>
        </p:nvCxnSpPr>
        <p:spPr bwMode="auto">
          <a:xfrm>
            <a:off x="3977275" y="873475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/>
          <p:cNvCxnSpPr/>
          <p:nvPr/>
        </p:nvCxnSpPr>
        <p:spPr bwMode="auto">
          <a:xfrm>
            <a:off x="4656984" y="873475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4" name="Oval 223"/>
          <p:cNvSpPr/>
          <p:nvPr/>
        </p:nvSpPr>
        <p:spPr bwMode="auto">
          <a:xfrm>
            <a:off x="4265018" y="2306283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25" name="Straight Connector 224"/>
          <p:cNvCxnSpPr/>
          <p:nvPr/>
        </p:nvCxnSpPr>
        <p:spPr bwMode="auto">
          <a:xfrm>
            <a:off x="4181196" y="867679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/>
          <p:nvPr/>
        </p:nvCxnSpPr>
        <p:spPr bwMode="auto">
          <a:xfrm>
            <a:off x="4860905" y="867679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Oval 226"/>
          <p:cNvSpPr/>
          <p:nvPr/>
        </p:nvSpPr>
        <p:spPr bwMode="auto">
          <a:xfrm>
            <a:off x="4469227" y="2197769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28" name="Straight Connector 227"/>
          <p:cNvCxnSpPr/>
          <p:nvPr/>
        </p:nvCxnSpPr>
        <p:spPr bwMode="auto">
          <a:xfrm>
            <a:off x="4397451" y="875482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/>
          <p:nvPr/>
        </p:nvCxnSpPr>
        <p:spPr bwMode="auto">
          <a:xfrm>
            <a:off x="5077160" y="875482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0" name="Oval 229"/>
          <p:cNvSpPr/>
          <p:nvPr/>
        </p:nvSpPr>
        <p:spPr bwMode="auto">
          <a:xfrm>
            <a:off x="4698993" y="2152902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31" name="Straight Connector 230"/>
          <p:cNvCxnSpPr/>
          <p:nvPr/>
        </p:nvCxnSpPr>
        <p:spPr bwMode="auto">
          <a:xfrm>
            <a:off x="4667089" y="872166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>
            <a:off x="5346798" y="872166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3" name="Oval 232"/>
          <p:cNvSpPr/>
          <p:nvPr/>
        </p:nvSpPr>
        <p:spPr bwMode="auto">
          <a:xfrm>
            <a:off x="4982116" y="2214994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34" name="Straight Connector 233"/>
          <p:cNvCxnSpPr/>
          <p:nvPr/>
        </p:nvCxnSpPr>
        <p:spPr bwMode="auto">
          <a:xfrm>
            <a:off x="4858952" y="894089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/>
        </p:nvCxnSpPr>
        <p:spPr bwMode="auto">
          <a:xfrm>
            <a:off x="5538661" y="894089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/>
          <p:nvPr/>
        </p:nvSpPr>
        <p:spPr bwMode="auto">
          <a:xfrm>
            <a:off x="5173891" y="2134250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51" name="Straight Connector 250"/>
          <p:cNvCxnSpPr/>
          <p:nvPr/>
        </p:nvCxnSpPr>
        <p:spPr bwMode="auto">
          <a:xfrm>
            <a:off x="5075392" y="875636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5755101" y="875636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3" name="Oval 252"/>
          <p:cNvSpPr/>
          <p:nvPr/>
        </p:nvSpPr>
        <p:spPr bwMode="auto">
          <a:xfrm>
            <a:off x="5389659" y="2220088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54" name="Straight Connector 253"/>
          <p:cNvCxnSpPr/>
          <p:nvPr/>
        </p:nvCxnSpPr>
        <p:spPr bwMode="auto">
          <a:xfrm>
            <a:off x="5346744" y="870847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>
            <a:off x="6026453" y="870847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Oval 255"/>
          <p:cNvSpPr/>
          <p:nvPr/>
        </p:nvSpPr>
        <p:spPr bwMode="auto">
          <a:xfrm>
            <a:off x="5634408" y="2332984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57" name="Straight Connector 256"/>
          <p:cNvCxnSpPr/>
          <p:nvPr/>
        </p:nvCxnSpPr>
        <p:spPr bwMode="auto">
          <a:xfrm>
            <a:off x="5537004" y="882054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>
            <a:off x="6216713" y="882054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9" name="Oval 258"/>
          <p:cNvSpPr/>
          <p:nvPr/>
        </p:nvSpPr>
        <p:spPr bwMode="auto">
          <a:xfrm>
            <a:off x="5837332" y="2462182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60" name="Straight Connector 259"/>
          <p:cNvCxnSpPr/>
          <p:nvPr/>
        </p:nvCxnSpPr>
        <p:spPr bwMode="auto">
          <a:xfrm>
            <a:off x="5754796" y="905581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/>
          <p:cNvCxnSpPr/>
          <p:nvPr/>
        </p:nvCxnSpPr>
        <p:spPr bwMode="auto">
          <a:xfrm>
            <a:off x="6434505" y="905581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2" name="Oval 261"/>
          <p:cNvSpPr/>
          <p:nvPr/>
        </p:nvSpPr>
        <p:spPr bwMode="auto">
          <a:xfrm>
            <a:off x="6055124" y="2485709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63" name="Straight Connector 262"/>
          <p:cNvCxnSpPr/>
          <p:nvPr/>
        </p:nvCxnSpPr>
        <p:spPr bwMode="auto">
          <a:xfrm>
            <a:off x="6013013" y="874399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/>
          <p:nvPr/>
        </p:nvCxnSpPr>
        <p:spPr bwMode="auto">
          <a:xfrm>
            <a:off x="6692722" y="874399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5" name="Oval 264"/>
          <p:cNvSpPr/>
          <p:nvPr/>
        </p:nvSpPr>
        <p:spPr bwMode="auto">
          <a:xfrm>
            <a:off x="6313341" y="2454527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66" name="Straight Connector 265"/>
          <p:cNvCxnSpPr/>
          <p:nvPr/>
        </p:nvCxnSpPr>
        <p:spPr bwMode="auto">
          <a:xfrm>
            <a:off x="6221227" y="888760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7" name="Straight Connector 266"/>
          <p:cNvCxnSpPr/>
          <p:nvPr/>
        </p:nvCxnSpPr>
        <p:spPr bwMode="auto">
          <a:xfrm>
            <a:off x="6900936" y="888760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8" name="Oval 267"/>
          <p:cNvSpPr/>
          <p:nvPr/>
        </p:nvSpPr>
        <p:spPr bwMode="auto">
          <a:xfrm>
            <a:off x="6521555" y="2468888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69" name="Straight Connector 268"/>
          <p:cNvCxnSpPr/>
          <p:nvPr/>
        </p:nvCxnSpPr>
        <p:spPr bwMode="auto">
          <a:xfrm>
            <a:off x="6444319" y="888760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/>
          <p:nvPr/>
        </p:nvCxnSpPr>
        <p:spPr bwMode="auto">
          <a:xfrm>
            <a:off x="7124028" y="888760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/>
          <p:nvPr/>
        </p:nvSpPr>
        <p:spPr bwMode="auto">
          <a:xfrm>
            <a:off x="6821886" y="2533833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72" name="Straight Connector 271"/>
          <p:cNvCxnSpPr/>
          <p:nvPr/>
        </p:nvCxnSpPr>
        <p:spPr bwMode="auto">
          <a:xfrm>
            <a:off x="6690225" y="874399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/>
          <p:nvPr/>
        </p:nvCxnSpPr>
        <p:spPr bwMode="auto">
          <a:xfrm>
            <a:off x="7369934" y="874399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4" name="Oval 273"/>
          <p:cNvSpPr/>
          <p:nvPr/>
        </p:nvSpPr>
        <p:spPr bwMode="auto">
          <a:xfrm>
            <a:off x="7054959" y="2569394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75" name="Straight Connector 274"/>
          <p:cNvCxnSpPr/>
          <p:nvPr/>
        </p:nvCxnSpPr>
        <p:spPr bwMode="auto">
          <a:xfrm>
            <a:off x="6900578" y="875706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Straight Connector 275"/>
          <p:cNvCxnSpPr/>
          <p:nvPr/>
        </p:nvCxnSpPr>
        <p:spPr bwMode="auto">
          <a:xfrm>
            <a:off x="7580287" y="875706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Oval 276"/>
          <p:cNvSpPr/>
          <p:nvPr/>
        </p:nvSpPr>
        <p:spPr bwMode="auto">
          <a:xfrm>
            <a:off x="7264592" y="2686795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78" name="Straight Connector 277"/>
          <p:cNvCxnSpPr/>
          <p:nvPr/>
        </p:nvCxnSpPr>
        <p:spPr bwMode="auto">
          <a:xfrm>
            <a:off x="7121706" y="874647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Straight Connector 278"/>
          <p:cNvCxnSpPr/>
          <p:nvPr/>
        </p:nvCxnSpPr>
        <p:spPr bwMode="auto">
          <a:xfrm>
            <a:off x="7801415" y="874647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0" name="Oval 279"/>
          <p:cNvSpPr/>
          <p:nvPr/>
        </p:nvSpPr>
        <p:spPr bwMode="auto">
          <a:xfrm>
            <a:off x="7474250" y="2693590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81" name="Straight Connector 280"/>
          <p:cNvCxnSpPr/>
          <p:nvPr/>
        </p:nvCxnSpPr>
        <p:spPr bwMode="auto">
          <a:xfrm>
            <a:off x="7367437" y="874399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/>
          <p:cNvCxnSpPr/>
          <p:nvPr/>
        </p:nvCxnSpPr>
        <p:spPr bwMode="auto">
          <a:xfrm>
            <a:off x="8047146" y="874399"/>
            <a:ext cx="0" cy="4321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3" name="Oval 282"/>
          <p:cNvSpPr/>
          <p:nvPr/>
        </p:nvSpPr>
        <p:spPr bwMode="auto">
          <a:xfrm>
            <a:off x="7707223" y="2912298"/>
            <a:ext cx="134209" cy="1453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32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fill="hold">
                      <p:stCondLst>
                        <p:cond delay="indefinite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4" fill="hold">
                      <p:stCondLst>
                        <p:cond delay="indefinite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5" fill="hold">
                      <p:stCondLst>
                        <p:cond delay="indefinite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1" fill="hold">
                      <p:stCondLst>
                        <p:cond delay="indefinite"/>
                      </p:stCondLst>
                      <p:childTnLst>
                        <p:par>
                          <p:cTn id="782" fill="hold">
                            <p:stCondLst>
                              <p:cond delay="0"/>
                            </p:stCondLst>
                            <p:childTnLst>
                              <p:par>
                                <p:cTn id="7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6" fill="hold">
                      <p:stCondLst>
                        <p:cond delay="indefinite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2" fill="hold">
                      <p:stCondLst>
                        <p:cond delay="indefinite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8" fill="hold">
                      <p:stCondLst>
                        <p:cond delay="indefinite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6" fill="hold">
                      <p:stCondLst>
                        <p:cond delay="indefinite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9" fill="hold">
                      <p:stCondLst>
                        <p:cond delay="indefinite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0" fill="hold">
                      <p:stCondLst>
                        <p:cond delay="indefinite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6" fill="hold">
                      <p:stCondLst>
                        <p:cond delay="indefinite"/>
                      </p:stCondLst>
                      <p:childTnLst>
                        <p:par>
                          <p:cTn id="887" fill="hold">
                            <p:stCondLst>
                              <p:cond delay="0"/>
                            </p:stCondLst>
                            <p:childTnLst>
                              <p:par>
                                <p:cTn id="8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1" fill="hold">
                      <p:stCondLst>
                        <p:cond delay="indefinite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indefinite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6" grpId="0"/>
      <p:bldP spid="236" grpId="1"/>
      <p:bldP spid="239" grpId="0" animBg="1"/>
      <p:bldP spid="242" grpId="0" animBg="1"/>
      <p:bldP spid="245" grpId="0" animBg="1"/>
      <p:bldP spid="248" grpId="0" animBg="1"/>
      <p:bldP spid="215" grpId="0" animBg="1"/>
      <p:bldP spid="218" grpId="0" animBg="1"/>
      <p:bldP spid="221" grpId="0" animBg="1"/>
      <p:bldP spid="224" grpId="0" animBg="1"/>
      <p:bldP spid="227" grpId="0" animBg="1"/>
      <p:bldP spid="230" grpId="0" animBg="1"/>
      <p:bldP spid="233" grpId="0" animBg="1"/>
      <p:bldP spid="250" grpId="0" animBg="1"/>
      <p:bldP spid="253" grpId="0" animBg="1"/>
      <p:bldP spid="256" grpId="0" animBg="1"/>
      <p:bldP spid="259" grpId="0" animBg="1"/>
      <p:bldP spid="262" grpId="0" animBg="1"/>
      <p:bldP spid="265" grpId="0" animBg="1"/>
      <p:bldP spid="268" grpId="0" animBg="1"/>
      <p:bldP spid="271" grpId="0" animBg="1"/>
      <p:bldP spid="274" grpId="0" animBg="1"/>
      <p:bldP spid="277" grpId="0" animBg="1"/>
      <p:bldP spid="280" grpId="0" animBg="1"/>
      <p:bldP spid="2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6071" y="192620"/>
            <a:ext cx="7886700" cy="715537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  <a:cs typeface="Times New Roman" panose="02020603050405020304" pitchFamily="18" charset="0"/>
              </a:rPr>
              <a:t>Countermeasures: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593491" y="1031809"/>
            <a:ext cx="834397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Small noise source is sufficient to decrease success rate of attack, since it is a single trace attack.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Jitter based countermeasures could be effective, as we target univariate leakage during profiling.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Direct manipulation of bits in implementation should be avoided to prevent key dependent leakage.</a:t>
            </a: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68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6071" y="192620"/>
            <a:ext cx="7886700" cy="715537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  <a:cs typeface="Times New Roman" panose="02020603050405020304" pitchFamily="18" charset="0"/>
              </a:rPr>
              <a:t>Future Directions: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7321" y="1124744"/>
            <a:ext cx="834397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Attack on fully blinded scalar needs to be investigated.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Attack in a non-profiled setting (Paper titled “Feature Selection Methods for Non-Profiled Side-Channel Attacks on ECC in IEEE DSP-2018).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Merely averaging </a:t>
            </a:r>
            <a:r>
              <a:rPr lang="en-IN" baseline="0" dirty="0" err="1">
                <a:latin typeface="+mn-lt"/>
              </a:rPr>
              <a:t>PoI</a:t>
            </a:r>
            <a:r>
              <a:rPr lang="en-IN" baseline="0" dirty="0">
                <a:latin typeface="+mn-lt"/>
              </a:rPr>
              <a:t> might not be the most optimal technique. Hence, we can use other techniques like weighted linear combination or </a:t>
            </a:r>
            <a:r>
              <a:rPr lang="en-IN" baseline="0" dirty="0" err="1">
                <a:latin typeface="+mn-lt"/>
              </a:rPr>
              <a:t>PCA</a:t>
            </a:r>
            <a:r>
              <a:rPr lang="en-IN" baseline="0" dirty="0">
                <a:latin typeface="+mn-lt"/>
              </a:rPr>
              <a:t> etc.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Attack on other publicly available implementations should be investigated.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87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6071" y="192620"/>
            <a:ext cx="7886700" cy="715537"/>
          </a:xfrm>
        </p:spPr>
        <p:txBody>
          <a:bodyPr>
            <a:normAutofit/>
          </a:bodyPr>
          <a:lstStyle/>
          <a:p>
            <a:r>
              <a:rPr lang="en-IN" b="1" dirty="0">
                <a:latin typeface="+mn-lt"/>
                <a:cs typeface="Times New Roman" panose="02020603050405020304" pitchFamily="18" charset="0"/>
              </a:rPr>
              <a:t>Conclusions: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071" y="979468"/>
            <a:ext cx="834397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We present a generic attack based on clustering in an almost “</a:t>
            </a:r>
            <a:r>
              <a:rPr lang="en-IN" b="1" baseline="0" dirty="0">
                <a:latin typeface="+mn-lt"/>
              </a:rPr>
              <a:t>Black Box</a:t>
            </a:r>
            <a:r>
              <a:rPr lang="en-IN" baseline="0" dirty="0">
                <a:latin typeface="+mn-lt"/>
              </a:rPr>
              <a:t>” setting.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We identify the </a:t>
            </a:r>
            <a:r>
              <a:rPr lang="en-IN" baseline="0" dirty="0" err="1">
                <a:latin typeface="+mn-lt"/>
              </a:rPr>
              <a:t>PoI</a:t>
            </a:r>
            <a:r>
              <a:rPr lang="en-IN" baseline="0" dirty="0">
                <a:latin typeface="+mn-lt"/>
              </a:rPr>
              <a:t> of each bit and try to combine them in a meaningful way to extract information about bit.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Our attack works against well known algorithmic countermeasures.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We also develop various techniques increase success rate in varying environmental conditions.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An interesting future direction would be to extend our attack to complete scalar blinding.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="1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42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123728" y="2780928"/>
            <a:ext cx="5472608" cy="720080"/>
          </a:xfrm>
        </p:spPr>
        <p:txBody>
          <a:bodyPr/>
          <a:lstStyle/>
          <a:p>
            <a:pPr marL="0" indent="0">
              <a:buNone/>
            </a:pPr>
            <a:r>
              <a:rPr lang="en-IN" sz="6000" dirty="0"/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5568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+mn-lt"/>
                <a:cs typeface="Times New Roman" panose="02020603050405020304" pitchFamily="18" charset="0"/>
              </a:rPr>
              <a:t>Elliptic Curve Cryptography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76D1E-26AB-5943-8E35-B092F1A23FFF}"/>
              </a:ext>
            </a:extLst>
          </p:cNvPr>
          <p:cNvSpPr txBox="1"/>
          <p:nvPr/>
        </p:nvSpPr>
        <p:spPr>
          <a:xfrm>
            <a:off x="539552" y="1124744"/>
            <a:ext cx="76157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 technique used to realize public-key cryptography based on algebraically structured elliptic curves over finite fields.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Most prevalent form of public-key cryptography used today given its short key sizes.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Security is based on the hardness of </a:t>
            </a:r>
            <a:r>
              <a:rPr lang="en-IN" b="1" baseline="0" dirty="0">
                <a:latin typeface="+mn-lt"/>
              </a:rPr>
              <a:t>reversing</a:t>
            </a:r>
            <a:r>
              <a:rPr lang="en-IN" baseline="0" dirty="0">
                <a:latin typeface="+mn-lt"/>
              </a:rPr>
              <a:t> the computation of a scalar multiplication operation on the elliptic curve.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77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+mn-lt"/>
                <a:cs typeface="Times New Roman" panose="02020603050405020304" pitchFamily="18" charset="0"/>
              </a:rPr>
              <a:t>Elliptic Curve Cryptography</a:t>
            </a: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68D403D4-8B87-9C40-9E70-DBF0357BF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67" y="1550405"/>
            <a:ext cx="4608512" cy="4608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37BD0-B495-6249-ADDC-0BD9A716183B}"/>
              </a:ext>
            </a:extLst>
          </p:cNvPr>
          <p:cNvSpPr txBox="1"/>
          <p:nvPr/>
        </p:nvSpPr>
        <p:spPr>
          <a:xfrm>
            <a:off x="1466352" y="1656072"/>
            <a:ext cx="95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 dirty="0">
                <a:latin typeface="+mn-lt"/>
              </a:rPr>
              <a:t>E: </a:t>
            </a:r>
            <a:r>
              <a:rPr lang="en-US" sz="3200" baseline="0" dirty="0" err="1">
                <a:latin typeface="+mn-lt"/>
              </a:rPr>
              <a:t>F</a:t>
            </a:r>
            <a:r>
              <a:rPr lang="en-US" sz="3200" dirty="0" err="1">
                <a:latin typeface="+mn-lt"/>
              </a:rPr>
              <a:t>p</a:t>
            </a:r>
            <a:endParaRPr lang="en-US" sz="3200" dirty="0"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64D9D4-DD06-EA47-A0D1-76CD66796D6A}"/>
              </a:ext>
            </a:extLst>
          </p:cNvPr>
          <p:cNvSpPr/>
          <p:nvPr/>
        </p:nvSpPr>
        <p:spPr bwMode="auto">
          <a:xfrm>
            <a:off x="2834735" y="2654841"/>
            <a:ext cx="216024" cy="21602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652D0-B3C2-E34C-9485-1C2CC7560FA9}"/>
              </a:ext>
            </a:extLst>
          </p:cNvPr>
          <p:cNvSpPr txBox="1"/>
          <p:nvPr/>
        </p:nvSpPr>
        <p:spPr>
          <a:xfrm>
            <a:off x="2618711" y="23011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latin typeface="+mn-lt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23F671-3809-8B4E-B387-CDE0B68EB448}"/>
              </a:ext>
            </a:extLst>
          </p:cNvPr>
          <p:cNvSpPr txBox="1"/>
          <p:nvPr/>
        </p:nvSpPr>
        <p:spPr>
          <a:xfrm>
            <a:off x="5306269" y="1853903"/>
            <a:ext cx="116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latin typeface="+mn-lt"/>
              </a:rPr>
              <a:t>Q = </a:t>
            </a:r>
            <a:r>
              <a:rPr lang="en-US" b="1" baseline="0" dirty="0" err="1">
                <a:latin typeface="+mn-lt"/>
              </a:rPr>
              <a:t>s</a:t>
            </a:r>
            <a:r>
              <a:rPr lang="en-US" baseline="0" dirty="0" err="1">
                <a:latin typeface="+mn-lt"/>
              </a:rPr>
              <a:t>.P</a:t>
            </a:r>
            <a:endParaRPr lang="en-US" baseline="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A65F9-F3A9-6E45-85E6-C3A4A1651979}"/>
              </a:ext>
            </a:extLst>
          </p:cNvPr>
          <p:cNvSpPr txBox="1"/>
          <p:nvPr/>
        </p:nvSpPr>
        <p:spPr>
          <a:xfrm>
            <a:off x="5306269" y="2966713"/>
            <a:ext cx="351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>
                <a:latin typeface="+mn-lt"/>
              </a:rPr>
              <a:t>Given P, Q and E, find </a:t>
            </a:r>
            <a:r>
              <a:rPr lang="en-US" sz="2800" b="1" baseline="0" dirty="0">
                <a:latin typeface="+mn-lt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141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-0.00278 L 0.00296 -0.00255 C 0.00469 -0.00301 0.00643 -0.00324 0.00816 -0.00347 C 0.01198 -0.00417 0.01042 -0.00463 0.01511 -0.00556 L 0.01823 -0.00625 C 0.0191 -0.00648 0.01997 -0.00695 0.02084 -0.00695 C 0.02257 -0.00741 0.02431 -0.00741 0.02622 -0.00764 C 0.03108 -0.00741 0.03855 -0.0081 0.0441 -0.00625 C 0.04462 -0.00625 0.04514 -0.00579 0.04566 -0.00556 C 0.04757 -0.00509 0.04931 -0.00486 0.05105 -0.00417 L 0.05747 -0.00139 L 0.05903 -0.0007 L 0.0606 2.22222E-6 C 0.06094 0.00046 0.06112 0.00116 0.06164 0.00139 C 0.06268 0.00208 0.06372 0.00231 0.06476 0.00278 C 0.06528 0.00301 0.06598 0.00324 0.06632 0.00347 C 0.06841 0.00532 0.06737 0.00463 0.06962 0.00578 C 0.07032 0.00671 0.07084 0.00787 0.07171 0.00856 C 0.07275 0.00949 0.07396 0.01018 0.07483 0.01134 C 0.07518 0.0118 0.07553 0.0125 0.07587 0.01273 C 0.07987 0.01597 0.07501 0.01065 0.07917 0.01481 C 0.07952 0.01528 0.07969 0.01574 0.08021 0.0162 C 0.08073 0.0169 0.08126 0.01713 0.08178 0.01759 C 0.0823 0.01828 0.08264 0.01944 0.08334 0.01967 C 0.08421 0.02037 0.08507 0.02014 0.08594 0.0206 C 0.08646 0.0206 0.08698 0.02106 0.08751 0.02129 C 0.08889 0.02291 0.09046 0.02523 0.09236 0.02616 L 0.09393 0.02685 C 0.09445 0.02731 0.09497 0.02778 0.09549 0.02824 C 0.09601 0.02847 0.09653 0.02847 0.09705 0.02893 C 0.09757 0.0294 0.09775 0.03009 0.0981 0.03032 C 0.09862 0.03078 0.09931 0.03078 0.09966 0.03102 C 0.10087 0.03194 0.10209 0.03264 0.10296 0.03379 C 0.1033 0.03426 0.10348 0.03495 0.104 0.03541 C 0.10504 0.03588 0.10608 0.03634 0.10712 0.0368 L 0.10869 0.0375 C 0.11337 0.04143 0.10747 0.03657 0.11198 0.03958 C 0.11598 0.04236 0.11112 0.03981 0.11511 0.04166 C 0.11563 0.04213 0.11615 0.04282 0.11667 0.04305 C 0.11667 0.04328 0.12066 0.04491 0.12136 0.04514 L 0.12466 0.04653 L 0.12987 0.04791 C 0.13039 0.04768 0.13091 0.04722 0.13143 0.04722 C 0.1323 0.04722 0.13664 0.0493 0.13681 0.0493 L 0.13837 0.05023 C 0.13994 0.04977 0.1415 0.04977 0.14306 0.0493 C 0.14428 0.04907 0.14514 0.04815 0.14636 0.04791 L 0.15157 0.04722 L 0.15487 0.04583 C 0.15643 0.04514 0.1566 0.04537 0.15799 0.04375 C 0.15851 0.04305 0.15903 0.04236 0.15955 0.04166 C 0.16007 0.0412 0.1606 0.04074 0.16112 0.04028 C 0.16216 0.03912 0.16285 0.03796 0.16372 0.0368 C 0.16407 0.03634 0.16441 0.03541 0.16476 0.03541 L 0.1665 0.03449 C 0.16893 0.0294 0.1658 0.03495 0.1691 0.03171 C 0.16997 0.03102 0.17066 0.03009 0.17119 0.02893 C 0.17153 0.02824 0.17171 0.02731 0.17223 0.02685 C 0.17275 0.02639 0.17327 0.02639 0.17379 0.02616 C 0.17448 0.02569 0.17501 0.02523 0.17535 0.02477 C 0.17987 0.01967 0.17553 0.02384 0.17917 0.0206 C 0.18212 0.01435 0.17813 0.02153 0.18178 0.01759 C 0.1823 0.01713 0.18247 0.0162 0.18282 0.01551 C 0.18334 0.01504 0.18386 0.01458 0.18438 0.01412 C 0.18681 0.00926 0.1856 0.01111 0.18768 0.00856 C 0.18907 0.00231 0.18629 0.01227 0.19185 0.00139 C 0.19376 -0.00255 0.19185 0.00092 0.19445 -0.00209 C 0.19514 -0.00278 0.19549 -0.00347 0.19601 -0.00417 C 0.19671 -0.00486 0.19757 -0.00556 0.19827 -0.00625 C 0.20122 -0.00972 0.19688 -0.00556 0.20087 -0.00903 C 0.20157 -0.01065 0.20209 -0.01227 0.20296 -0.01343 C 0.204 -0.01459 0.20435 -0.01505 0.20504 -0.0169 C 0.20539 -0.01759 0.20539 -0.01829 0.20556 -0.01898 C 0.20626 -0.02084 0.20678 -0.0213 0.20764 -0.02246 C 0.20921 -0.02824 0.2066 -0.01945 0.21146 -0.02894 L 0.21563 -0.03727 C 0.21598 -0.03797 0.2165 -0.03866 0.21667 -0.03959 C 0.21737 -0.04236 0.21702 -0.04097 0.21823 -0.04375 C 0.21945 -0.04977 0.21806 -0.04329 0.21997 -0.04931 C 0.22032 -0.0507 0.22032 -0.05232 0.22101 -0.05347 C 0.22136 -0.0544 0.22171 -0.05486 0.22205 -0.05579 C 0.2224 -0.05695 0.2224 -0.0588 0.2231 -0.05996 C 0.22379 -0.06134 0.22431 -0.06297 0.22518 -0.06412 C 0.22796 -0.06783 0.22396 -0.06273 0.2283 -0.06759 C 0.23195 -0.07176 0.22796 -0.06806 0.2316 -0.0713 C 0.23195 -0.07199 0.23212 -0.07269 0.23264 -0.07338 C 0.23299 -0.07384 0.23386 -0.07408 0.23421 -0.07477 C 0.23473 -0.07593 0.23455 -0.07778 0.23525 -0.07894 L 0.23733 -0.0831 L 0.23837 -0.08542 L 0.23941 -0.0875 C 0.23959 -0.0882 0.23976 -0.08889 0.23994 -0.08959 C 0.24028 -0.09028 0.24063 -0.09236 0.24115 -0.09167 C 0.2415 -0.09097 0.2408 -0.08982 0.24046 -0.08889 C 0.24046 -0.08866 0.24046 -0.08935 0.24046 -0.08959 L 0.24046 -0.08935 " pathEditMode="relative" rAng="0" ptsTypes="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+mn-lt"/>
                <a:cs typeface="Times New Roman" panose="02020603050405020304" pitchFamily="18" charset="0"/>
              </a:rPr>
              <a:t>Elliptic Curve Cryptography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76D1E-26AB-5943-8E35-B092F1A23FFF}"/>
              </a:ext>
            </a:extLst>
          </p:cNvPr>
          <p:cNvSpPr txBox="1"/>
          <p:nvPr/>
        </p:nvSpPr>
        <p:spPr>
          <a:xfrm>
            <a:off x="539552" y="1124744"/>
            <a:ext cx="76157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 technique used to realize public-key cryptography based on algebraically structured elliptic curve over finite fields[1].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Most prevalent form of public-key cryptography used today given its short key sizes.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Security is based on the hardness of </a:t>
            </a:r>
            <a:r>
              <a:rPr lang="en-IN" b="1" baseline="0" dirty="0">
                <a:latin typeface="+mn-lt"/>
              </a:rPr>
              <a:t>reversing</a:t>
            </a:r>
            <a:r>
              <a:rPr lang="en-IN" baseline="0" dirty="0">
                <a:latin typeface="+mn-lt"/>
              </a:rPr>
              <a:t> the computation of a scalar multiplication operation on the elliptic curve.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The </a:t>
            </a:r>
            <a:r>
              <a:rPr lang="en-IN" b="1" baseline="0" dirty="0">
                <a:latin typeface="+mn-lt"/>
              </a:rPr>
              <a:t>scalar multiplication </a:t>
            </a:r>
            <a:r>
              <a:rPr lang="en-IN" baseline="0" dirty="0">
                <a:latin typeface="+mn-lt"/>
              </a:rPr>
              <a:t>operation is the most computationally intensive operation in implementations of elliptic curve cryptography.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1372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+mn-lt"/>
                <a:cs typeface="Times New Roman" panose="02020603050405020304" pitchFamily="18" charset="0"/>
              </a:rPr>
              <a:t>Scalar Multiplication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76D1E-26AB-5943-8E35-B092F1A23FFF}"/>
              </a:ext>
            </a:extLst>
          </p:cNvPr>
          <p:cNvSpPr txBox="1"/>
          <p:nvPr/>
        </p:nvSpPr>
        <p:spPr>
          <a:xfrm>
            <a:off x="539552" y="877130"/>
            <a:ext cx="7615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Calibri" panose="020F0502020204030204" pitchFamily="34" charset="0"/>
                <a:cs typeface="Calibri" panose="020F0502020204030204" pitchFamily="34" charset="0"/>
              </a:rPr>
              <a:t>Security of ECC schemes hinge on the secrecy of the scalar used for multiplication and thus the </a:t>
            </a:r>
            <a:r>
              <a:rPr lang="en-IN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scalar/key</a:t>
            </a:r>
            <a:r>
              <a:rPr lang="en-IN" baseline="0" dirty="0">
                <a:latin typeface="Calibri" panose="020F0502020204030204" pitchFamily="34" charset="0"/>
                <a:cs typeface="Calibri" panose="020F0502020204030204" pitchFamily="34" charset="0"/>
              </a:rPr>
              <a:t> multiplication becomes a natural target for side-channel attacks.</a:t>
            </a: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These algorithms typically use Multiply and Add style algorithms which process the secret scalar </a:t>
            </a:r>
            <a:r>
              <a:rPr lang="en-IN" b="1" baseline="0" dirty="0">
                <a:latin typeface="+mn-lt"/>
              </a:rPr>
              <a:t>bit-wise</a:t>
            </a:r>
            <a:r>
              <a:rPr lang="en-IN" baseline="0" dirty="0">
                <a:latin typeface="+mn-lt"/>
              </a:rPr>
              <a:t>[2].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DDE6AC-1917-8D4D-8208-1998A241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4" y="3748622"/>
            <a:ext cx="685619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1372"/>
            <a:ext cx="7886700" cy="994172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+mn-lt"/>
                <a:cs typeface="Times New Roman" panose="02020603050405020304" pitchFamily="18" charset="0"/>
              </a:rPr>
              <a:t>Scalar Multiplication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76D1E-26AB-5943-8E35-B092F1A23FFF}"/>
              </a:ext>
            </a:extLst>
          </p:cNvPr>
          <p:cNvSpPr txBox="1"/>
          <p:nvPr/>
        </p:nvSpPr>
        <p:spPr>
          <a:xfrm>
            <a:off x="539552" y="1015544"/>
            <a:ext cx="7615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Thus, attacks typically try to observe the behaviour of the implementation based on how each key bit is processed.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Montgomery’s ladder[3],  </a:t>
            </a:r>
            <a:r>
              <a:rPr lang="en-IN" baseline="0" dirty="0" err="1">
                <a:latin typeface="+mn-lt"/>
              </a:rPr>
              <a:t>Joye’s</a:t>
            </a:r>
            <a:r>
              <a:rPr lang="en-IN" baseline="0" dirty="0">
                <a:latin typeface="+mn-lt"/>
              </a:rPr>
              <a:t> ladder[4] and Unified formulas[5] are two well known side-channel resistant approaches towards scalar multiplication.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1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54021"/>
            <a:ext cx="7886700" cy="710683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+mn-lt"/>
                <a:cs typeface="Times New Roman" panose="02020603050405020304" pitchFamily="18" charset="0"/>
              </a:rPr>
              <a:t>Description of Attack: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8122" y="908720"/>
            <a:ext cx="869587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="1" baseline="0" dirty="0">
                <a:latin typeface="+mn-lt"/>
              </a:rPr>
              <a:t>Target operation</a:t>
            </a:r>
            <a:r>
              <a:rPr lang="en-IN" baseline="0" dirty="0">
                <a:latin typeface="+mn-lt"/>
              </a:rPr>
              <a:t>: scalar multiplication.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Attack is performed in an almost “</a:t>
            </a:r>
            <a:r>
              <a:rPr lang="en-IN" b="1" baseline="0" dirty="0">
                <a:latin typeface="+mn-lt"/>
              </a:rPr>
              <a:t>Black box”</a:t>
            </a:r>
            <a:r>
              <a:rPr lang="en-IN" baseline="0" dirty="0">
                <a:latin typeface="+mn-lt"/>
              </a:rPr>
              <a:t> setting, wherein an attacker assumes very little information if not none about the target.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Attack works in two phases: Profiling and Attack. Works by recovering one key bit at a time.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Profiling Phase is used to perform feature selection to recover </a:t>
            </a:r>
            <a:r>
              <a:rPr lang="en-IN" baseline="0" dirty="0" err="1">
                <a:latin typeface="+mn-lt"/>
              </a:rPr>
              <a:t>PoI</a:t>
            </a:r>
            <a:r>
              <a:rPr lang="en-IN" baseline="0" dirty="0">
                <a:latin typeface="+mn-lt"/>
              </a:rPr>
              <a:t> (Points of Interest) on the trace that directly depend on the key bit.</a:t>
            </a:r>
          </a:p>
          <a:p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baseline="0" dirty="0">
                <a:latin typeface="+mn-lt"/>
              </a:rPr>
              <a:t>For a given trace to attack, data from identified </a:t>
            </a:r>
            <a:r>
              <a:rPr lang="en-IN" baseline="0" dirty="0" err="1">
                <a:latin typeface="+mn-lt"/>
              </a:rPr>
              <a:t>PoI</a:t>
            </a:r>
            <a:r>
              <a:rPr lang="en-IN" baseline="0" dirty="0">
                <a:latin typeface="+mn-lt"/>
              </a:rPr>
              <a:t> are combined in such a way so as to decide on the key bit.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27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TUPowerpointTemplate_Aug2010">
  <a:themeElements>
    <a:clrScheme name="NTU Corp Colors (Deep Red)">
      <a:dk1>
        <a:srgbClr val="262626"/>
      </a:dk1>
      <a:lt1>
        <a:sysClr val="window" lastClr="FFFFFF"/>
      </a:lt1>
      <a:dk2>
        <a:srgbClr val="1F497D"/>
      </a:dk2>
      <a:lt2>
        <a:srgbClr val="C7C7C7"/>
      </a:lt2>
      <a:accent1>
        <a:srgbClr val="C60C30"/>
      </a:accent1>
      <a:accent2>
        <a:srgbClr val="003478"/>
      </a:accent2>
      <a:accent3>
        <a:srgbClr val="C49000"/>
      </a:accent3>
      <a:accent4>
        <a:srgbClr val="7A071E"/>
      </a:accent4>
      <a:accent5>
        <a:srgbClr val="0055C4"/>
      </a:accent5>
      <a:accent6>
        <a:srgbClr val="786C00"/>
      </a:accent6>
      <a:hlink>
        <a:srgbClr val="FFFF00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ACE_template" id="{DEF5F7F8-6D2D-419D-BF5E-51F239C5B955}" vid="{696C26E1-BEFC-43B3-A204-3E973D91E79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CAA0B73F149448271D63BB03AD730" ma:contentTypeVersion="5" ma:contentTypeDescription="Create a new document." ma:contentTypeScope="" ma:versionID="b290d9ff40604638252d9cb25ee5ceca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ef5a757df9820f21daa5af3d769eb3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9" nillable="true" ma:displayName="Picture Width" ma:internalName="ImageWidth" ma:readOnly="true">
      <xsd:simpleType>
        <xsd:restriction base="dms:Unknown"/>
      </xsd:simpleType>
    </xsd:element>
    <xsd:element name="ImageHeight" ma:index="10" nillable="true" ma:displayName="Picture Height" ma:internalName="ImageHeight" ma:readOnly="true">
      <xsd:simpleType>
        <xsd:restriction base="dms:Unknown"/>
      </xsd:simpleType>
    </xsd:element>
    <xsd:element name="PublishingStartDate" ma:index="12" nillable="true" ma:displayName="Scheduling Start Date" ma:internalName="PublishingStartDate">
      <xsd:simpleType>
        <xsd:restriction base="dms:Unknown"/>
      </xsd:simpleType>
    </xsd:element>
    <xsd:element name="PublishingExpirationDate" ma:index="13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AF798EE-C5FF-473C-B97A-98BB904205A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7A5C918-7A92-4AE6-B968-B331F20F32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42808-A5A1-48C7-96CA-2ED05D36B7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005895CA-08B8-45E6-9A7F-EF4FF3C84F50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sharepoint/v3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D3_HCCA_presentation</Template>
  <TotalTime>3610</TotalTime>
  <Words>1976</Words>
  <Application>Microsoft Macintosh PowerPoint</Application>
  <PresentationFormat>On-screen Show (4:3)</PresentationFormat>
  <Paragraphs>274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Helvetica Neue</vt:lpstr>
      <vt:lpstr>Wingdings</vt:lpstr>
      <vt:lpstr>NTUPowerpointTemplate_Aug2010</vt:lpstr>
      <vt:lpstr>Single Trace Electromagnetic Side-Channel Attacks on FPGA Implementation of  Elliptic Curve Cryptography</vt:lpstr>
      <vt:lpstr>Outline:</vt:lpstr>
      <vt:lpstr>Context</vt:lpstr>
      <vt:lpstr>Elliptic Curve Cryptography</vt:lpstr>
      <vt:lpstr>Elliptic Curve Cryptography</vt:lpstr>
      <vt:lpstr>Elliptic Curve Cryptography</vt:lpstr>
      <vt:lpstr>Scalar Multiplication</vt:lpstr>
      <vt:lpstr>Scalar Multiplication</vt:lpstr>
      <vt:lpstr>Description of Attack:</vt:lpstr>
      <vt:lpstr>Profiling Phase:</vt:lpstr>
      <vt:lpstr>PowerPoint Presentation</vt:lpstr>
      <vt:lpstr>PowerPoint Presentation</vt:lpstr>
      <vt:lpstr>Advantages of Profiling Phase:</vt:lpstr>
      <vt:lpstr>Attack Phase:</vt:lpstr>
      <vt:lpstr>Attack targets:</vt:lpstr>
      <vt:lpstr>Trace Acquisition:</vt:lpstr>
      <vt:lpstr>Trace Acquisition:</vt:lpstr>
      <vt:lpstr>Hardware target:</vt:lpstr>
      <vt:lpstr>Hardware Target:</vt:lpstr>
      <vt:lpstr>PowerPoint Presentation</vt:lpstr>
      <vt:lpstr>Software Target:</vt:lpstr>
      <vt:lpstr>Software Target:</vt:lpstr>
      <vt:lpstr>PowerPoint Presentation</vt:lpstr>
      <vt:lpstr>Attacking Unprotected Implementation:</vt:lpstr>
      <vt:lpstr>Defeating Algorithmic countermeasures:</vt:lpstr>
      <vt:lpstr>Defeating Algorithmic countermeasures:</vt:lpstr>
      <vt:lpstr>Defeating Algorithmic countermeasures:</vt:lpstr>
      <vt:lpstr>Defeating Algorithmic countermeasures:</vt:lpstr>
      <vt:lpstr>Defeating Algorithmic countermeasures:</vt:lpstr>
      <vt:lpstr>Countering varying conditions: </vt:lpstr>
      <vt:lpstr>Countering varying conditions: </vt:lpstr>
      <vt:lpstr>Countering varying conditions: </vt:lpstr>
      <vt:lpstr>Countermeasures:</vt:lpstr>
      <vt:lpstr>Future Directions:</vt:lpstr>
      <vt:lpstr>Conclusions: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HCCA – Horizontal Collision              Correlation Attack on ECC</dc:title>
  <dc:creator>Prasanna R</dc:creator>
  <cp:lastModifiedBy>Prasanna Ravi</cp:lastModifiedBy>
  <cp:revision>661</cp:revision>
  <dcterms:created xsi:type="dcterms:W3CDTF">2017-06-01T11:04:01Z</dcterms:created>
  <dcterms:modified xsi:type="dcterms:W3CDTF">2023-09-16T13:43:30Z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0x0101005FACAA0B73F149448271D63BB03AD730</vt:lpwstr>
  </property>
</Properties>
</file>